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Medium Style 4 - Accent 5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5"/>
              </a:solidFill>
            </a:ln>
          </a:left>
          <a:right>
            <a:ln w="12700">
              <a:solidFill>
                <a:schemeClr val="accent5"/>
              </a:solidFill>
            </a:ln>
          </a:right>
          <a:top>
            <a:ln w="12700">
              <a:solidFill>
                <a:schemeClr val="accent5"/>
              </a:solidFill>
            </a:ln>
          </a:top>
          <a:bottom>
            <a:ln w="12700">
              <a:solidFill>
                <a:schemeClr val="accent5"/>
              </a:solidFill>
            </a:ln>
          </a:bottom>
          <a:insideH>
            <a:ln w="12700">
              <a:solidFill>
                <a:schemeClr val="accent5"/>
              </a:solidFill>
            </a:ln>
          </a:insideH>
          <a:insideV>
            <a:ln w="12700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5"/>
              </a:solidFill>
            </a:ln>
          </a:bottom>
        </a:tcBdr>
        <a:fill>
          <a:solidFill>
            <a:schemeClr val="accent5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3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 /><Relationship Id="rId18" Type="http://schemas.openxmlformats.org/officeDocument/2006/relationships/slide" Target="slides/slide16.xml" /><Relationship Id="rId26" Type="http://schemas.openxmlformats.org/officeDocument/2006/relationships/slide" Target="slides/slide24.xml" /><Relationship Id="rId39" Type="http://schemas.openxmlformats.org/officeDocument/2006/relationships/slide" Target="slides/slide37.xml" /><Relationship Id="rId3" Type="http://schemas.openxmlformats.org/officeDocument/2006/relationships/slide" Target="slides/slide1.xml" /><Relationship Id="rId21" Type="http://schemas.openxmlformats.org/officeDocument/2006/relationships/slide" Target="slides/slide19.xml" /><Relationship Id="rId34" Type="http://schemas.openxmlformats.org/officeDocument/2006/relationships/slide" Target="slides/slide32.xml" /><Relationship Id="rId42" Type="http://schemas.openxmlformats.org/officeDocument/2006/relationships/slide" Target="slides/slide40.xml" /><Relationship Id="rId47" Type="http://schemas.openxmlformats.org/officeDocument/2006/relationships/viewProps" Target="viewProps.xml" /><Relationship Id="rId7" Type="http://schemas.openxmlformats.org/officeDocument/2006/relationships/slide" Target="slides/slide5.xml" /><Relationship Id="rId12" Type="http://schemas.openxmlformats.org/officeDocument/2006/relationships/slide" Target="slides/slide10.xml" /><Relationship Id="rId17" Type="http://schemas.openxmlformats.org/officeDocument/2006/relationships/slide" Target="slides/slide15.xml" /><Relationship Id="rId25" Type="http://schemas.openxmlformats.org/officeDocument/2006/relationships/slide" Target="slides/slide23.xml" /><Relationship Id="rId33" Type="http://schemas.openxmlformats.org/officeDocument/2006/relationships/slide" Target="slides/slide31.xml" /><Relationship Id="rId38" Type="http://schemas.openxmlformats.org/officeDocument/2006/relationships/slide" Target="slides/slide36.xml" /><Relationship Id="rId46" Type="http://schemas.openxmlformats.org/officeDocument/2006/relationships/presProps" Target="presProps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4.xml" /><Relationship Id="rId20" Type="http://schemas.openxmlformats.org/officeDocument/2006/relationships/slide" Target="slides/slide18.xml" /><Relationship Id="rId29" Type="http://schemas.openxmlformats.org/officeDocument/2006/relationships/slide" Target="slides/slide27.xml" /><Relationship Id="rId41" Type="http://schemas.openxmlformats.org/officeDocument/2006/relationships/slide" Target="slides/slide3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4.xml" /><Relationship Id="rId11" Type="http://schemas.openxmlformats.org/officeDocument/2006/relationships/slide" Target="slides/slide9.xml" /><Relationship Id="rId24" Type="http://schemas.openxmlformats.org/officeDocument/2006/relationships/slide" Target="slides/slide22.xml" /><Relationship Id="rId32" Type="http://schemas.openxmlformats.org/officeDocument/2006/relationships/slide" Target="slides/slide30.xml" /><Relationship Id="rId37" Type="http://schemas.openxmlformats.org/officeDocument/2006/relationships/slide" Target="slides/slide35.xml" /><Relationship Id="rId40" Type="http://schemas.openxmlformats.org/officeDocument/2006/relationships/slide" Target="slides/slide38.xml" /><Relationship Id="rId45" Type="http://schemas.openxmlformats.org/officeDocument/2006/relationships/slide" Target="slides/slide43.xml" /><Relationship Id="rId5" Type="http://schemas.openxmlformats.org/officeDocument/2006/relationships/slide" Target="slides/slide3.xml" /><Relationship Id="rId15" Type="http://schemas.openxmlformats.org/officeDocument/2006/relationships/slide" Target="slides/slide13.xml" /><Relationship Id="rId23" Type="http://schemas.openxmlformats.org/officeDocument/2006/relationships/slide" Target="slides/slide21.xml" /><Relationship Id="rId28" Type="http://schemas.openxmlformats.org/officeDocument/2006/relationships/slide" Target="slides/slide26.xml" /><Relationship Id="rId36" Type="http://schemas.openxmlformats.org/officeDocument/2006/relationships/slide" Target="slides/slide34.xml" /><Relationship Id="rId49" Type="http://schemas.openxmlformats.org/officeDocument/2006/relationships/tableStyles" Target="tableStyles.xml" /><Relationship Id="rId10" Type="http://schemas.openxmlformats.org/officeDocument/2006/relationships/slide" Target="slides/slide8.xml" /><Relationship Id="rId19" Type="http://schemas.openxmlformats.org/officeDocument/2006/relationships/slide" Target="slides/slide17.xml" /><Relationship Id="rId31" Type="http://schemas.openxmlformats.org/officeDocument/2006/relationships/slide" Target="slides/slide29.xml" /><Relationship Id="rId44" Type="http://schemas.openxmlformats.org/officeDocument/2006/relationships/slide" Target="slides/slide42.xml" /><Relationship Id="rId4" Type="http://schemas.openxmlformats.org/officeDocument/2006/relationships/slide" Target="slides/slide2.xml" /><Relationship Id="rId9" Type="http://schemas.openxmlformats.org/officeDocument/2006/relationships/slide" Target="slides/slide7.xml" /><Relationship Id="rId14" Type="http://schemas.openxmlformats.org/officeDocument/2006/relationships/slide" Target="slides/slide12.xml" /><Relationship Id="rId22" Type="http://schemas.openxmlformats.org/officeDocument/2006/relationships/slide" Target="slides/slide20.xml" /><Relationship Id="rId27" Type="http://schemas.openxmlformats.org/officeDocument/2006/relationships/slide" Target="slides/slide25.xml" /><Relationship Id="rId30" Type="http://schemas.openxmlformats.org/officeDocument/2006/relationships/slide" Target="slides/slide28.xml" /><Relationship Id="rId35" Type="http://schemas.openxmlformats.org/officeDocument/2006/relationships/slide" Target="slides/slide33.xml" /><Relationship Id="rId43" Type="http://schemas.openxmlformats.org/officeDocument/2006/relationships/slide" Target="slides/slide41.xml" /><Relationship Id="rId48" Type="http://schemas.openxmlformats.org/officeDocument/2006/relationships/theme" Target="theme/theme1.xml" /><Relationship Id="rId8" Type="http://schemas.openxmlformats.org/officeDocument/2006/relationships/slide" Target="slides/slide6.xml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 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возраст пациентов с сахарным диабетом </a:t>
            </a:r>
          </a:p>
          <a:p>
            <a:pPr>
              <a:defRPr sz="1400" b="0" i="0" u="none" strike="noStrik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1 типа</a:t>
            </a:r>
          </a:p>
        </c:rich>
      </c:tx>
      <c:layout>
        <c:manualLayout>
          <c:xMode val="edge"/>
          <c:yMode val="edge"/>
          <c:x val="0.17849699999999999"/>
          <c:y val="9.4400000000000005E-3"/>
        </c:manualLayout>
      </c:layout>
      <c:overlay val="0"/>
      <c:spPr>
        <a:prstGeom prst="rect">
          <a:avLst/>
        </a:prstGeom>
        <a:noFill/>
        <a:ln>
          <a:noFill/>
          <a:round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745"/>
          <c:y val="0.175069"/>
          <c:w val="0.87895299999999998"/>
          <c:h val="0.71543299999999999"/>
        </c:manualLayout>
      </c:layout>
      <c:barChart>
        <c:barDir val="col"/>
        <c:grouping val="clustered"/>
        <c:varyColors val="0"/>
        <c:ser>
          <c:idx val="0"/>
          <c:order val="0"/>
          <c:spPr>
            <a:prstGeom prst="rect">
              <a:avLst/>
            </a:prstGeom>
            <a:solidFill>
              <a:schemeClr val="accent1"/>
            </a:solidFill>
            <a:ln>
              <a:noFill/>
              <a:round/>
            </a:ln>
            <a:effectLst/>
          </c:spPr>
          <c:invertIfNegative val="0"/>
          <c:dLbls>
            <c:spPr>
              <a:noFill/>
              <a:ln>
                <a:noFill/>
                <a:round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Лист3!$C$2:$C$7</c:f>
              <c:strCache>
                <c:ptCount val="6"/>
                <c:pt idx="0">
                  <c:v>до 18 лет</c:v>
                </c:pt>
                <c:pt idx="1">
                  <c:v>19-29</c:v>
                </c:pt>
                <c:pt idx="2">
                  <c:v>30-39</c:v>
                </c:pt>
                <c:pt idx="3">
                  <c:v>40-49</c:v>
                </c:pt>
                <c:pt idx="4">
                  <c:v>50-59</c:v>
                </c:pt>
                <c:pt idx="5">
                  <c:v>60 и старше</c:v>
                </c:pt>
              </c:strCache>
            </c:strRef>
          </c:cat>
          <c:val>
            <c:numRef>
              <c:f>Лист3!$D$2:$D$7</c:f>
              <c:numCache>
                <c:formatCode>#,##0</c:formatCode>
                <c:ptCount val="6"/>
                <c:pt idx="0">
                  <c:v>4088</c:v>
                </c:pt>
                <c:pt idx="1">
                  <c:v>2362</c:v>
                </c:pt>
                <c:pt idx="2">
                  <c:v>2955</c:v>
                </c:pt>
                <c:pt idx="3">
                  <c:v>2826</c:v>
                </c:pt>
                <c:pt idx="4">
                  <c:v>1709</c:v>
                </c:pt>
                <c:pt idx="5">
                  <c:v>2397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13-4E8C-AB17-2FFA664A9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47355903"/>
        <c:axId val="76633279"/>
      </c:barChart>
      <c:catAx>
        <c:axId val="1947355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6633279"/>
        <c:crosses val="autoZero"/>
        <c:auto val="1"/>
        <c:lblAlgn val="ctr"/>
        <c:lblOffset val="100"/>
        <c:noMultiLvlLbl val="0"/>
      </c:catAx>
      <c:valAx>
        <c:axId val="76633279"/>
        <c:scaling>
          <c:orientation val="minMax"/>
        </c:scaling>
        <c:delete val="0"/>
        <c:axPos val="l"/>
        <c:majorGridlines>
          <c:spPr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prstGeom prst="rect">
            <a:avLst/>
          </a:prstGeom>
          <a:noFill/>
          <a:ln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47355903"/>
        <c:crosses val="autoZero"/>
        <c:crossBetween val="between"/>
      </c:valAx>
      <c:spPr>
        <a:prstGeom prst="rect">
          <a:avLst/>
        </a:prstGeom>
        <a:noFill/>
        <a:ln>
          <a:noFill/>
          <a:round/>
        </a:ln>
        <a:effectLst/>
      </c:spPr>
    </c:plotArea>
    <c:plotVisOnly val="1"/>
    <c:dispBlanksAs val="gap"/>
    <c:showDLblsOverMax val="0"/>
  </c:chart>
  <c:spPr>
    <a:xfrm>
      <a:off x="340982" y="2969459"/>
      <a:ext cx="4181194" cy="3069375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возраст пациентов с сахарным диабетом</a:t>
            </a:r>
          </a:p>
          <a:p>
            <a:pPr>
              <a:defRPr sz="1400" b="0" i="0" u="none" strike="noStrik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 2 типа</a:t>
            </a:r>
          </a:p>
        </c:rich>
      </c:tx>
      <c:layout>
        <c:manualLayout>
          <c:xMode val="edge"/>
          <c:yMode val="edge"/>
          <c:x val="0.17849699999999999"/>
          <c:y val="9.4400000000000005E-3"/>
        </c:manualLayout>
      </c:layout>
      <c:overlay val="0"/>
      <c:spPr>
        <a:prstGeom prst="rect">
          <a:avLst/>
        </a:prstGeom>
        <a:noFill/>
        <a:ln>
          <a:noFill/>
          <a:round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745"/>
          <c:y val="0.175069"/>
          <c:w val="0.87895299999999998"/>
          <c:h val="0.71543299999999999"/>
        </c:manualLayout>
      </c:layout>
      <c:barChart>
        <c:barDir val="col"/>
        <c:grouping val="clustered"/>
        <c:varyColors val="0"/>
        <c:ser>
          <c:idx val="0"/>
          <c:order val="0"/>
          <c:spPr>
            <a:prstGeom prst="rect">
              <a:avLst/>
            </a:prstGeom>
            <a:solidFill>
              <a:schemeClr val="accent1"/>
            </a:solidFill>
            <a:ln>
              <a:noFill/>
              <a:round/>
            </a:ln>
            <a:effectLst/>
          </c:spPr>
          <c:invertIfNegative val="0"/>
          <c:dLbls>
            <c:spPr>
              <a:noFill/>
              <a:ln>
                <a:noFill/>
                <a:round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Лист3!$C$2:$C$7</c:f>
              <c:strCache>
                <c:ptCount val="6"/>
                <c:pt idx="0">
                  <c:v>до 18 лет</c:v>
                </c:pt>
                <c:pt idx="1">
                  <c:v>19-29</c:v>
                </c:pt>
                <c:pt idx="2">
                  <c:v>30-39</c:v>
                </c:pt>
                <c:pt idx="3">
                  <c:v>40-49</c:v>
                </c:pt>
                <c:pt idx="4">
                  <c:v>50-59</c:v>
                </c:pt>
                <c:pt idx="5">
                  <c:v>60 и старше</c:v>
                </c:pt>
              </c:strCache>
            </c:strRef>
          </c:cat>
          <c:val>
            <c:numRef>
              <c:f>Лист3!$D$2:$D$7</c:f>
              <c:numCache>
                <c:formatCode>#,##0</c:formatCode>
                <c:ptCount val="6"/>
                <c:pt idx="0">
                  <c:v>105</c:v>
                </c:pt>
                <c:pt idx="1">
                  <c:v>882</c:v>
                </c:pt>
                <c:pt idx="2">
                  <c:v>5166</c:v>
                </c:pt>
                <c:pt idx="3">
                  <c:v>20722</c:v>
                </c:pt>
                <c:pt idx="4">
                  <c:v>46092</c:v>
                </c:pt>
                <c:pt idx="5">
                  <c:v>213336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3E-418C-A3FA-9B413E038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47355903"/>
        <c:axId val="76633279"/>
      </c:barChart>
      <c:catAx>
        <c:axId val="1947355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6633279"/>
        <c:crosses val="autoZero"/>
        <c:auto val="1"/>
        <c:lblAlgn val="ctr"/>
        <c:lblOffset val="100"/>
        <c:noMultiLvlLbl val="0"/>
      </c:catAx>
      <c:valAx>
        <c:axId val="76633279"/>
        <c:scaling>
          <c:orientation val="minMax"/>
        </c:scaling>
        <c:delete val="0"/>
        <c:axPos val="l"/>
        <c:majorGridlines>
          <c:spPr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prstGeom prst="rect">
            <a:avLst/>
          </a:prstGeom>
          <a:noFill/>
          <a:ln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47355903"/>
        <c:crosses val="autoZero"/>
        <c:crossBetween val="between"/>
      </c:valAx>
      <c:spPr>
        <a:prstGeom prst="rect">
          <a:avLst/>
        </a:prstGeom>
        <a:noFill/>
        <a:ln>
          <a:noFill/>
          <a:round/>
        </a:ln>
        <a:effectLst/>
      </c:spPr>
    </c:plotArea>
    <c:plotVisOnly val="1"/>
    <c:dispBlanksAs val="gap"/>
    <c:showDLblsOverMax val="0"/>
  </c:chart>
  <c:spPr>
    <a:xfrm>
      <a:off x="4724399" y="2969459"/>
      <a:ext cx="4181194" cy="3069375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/>
              <a:t>возраст пациентов с  ишемической болезнью сердца</a:t>
            </a:r>
            <a:endParaRPr lang="ru-RU"/>
          </a:p>
        </c:rich>
      </c:tx>
      <c:layout>
        <c:manualLayout>
          <c:xMode val="edge"/>
          <c:yMode val="edge"/>
          <c:x val="0.19966100000000001"/>
          <c:y val="2.7420000000000001E-3"/>
        </c:manualLayout>
      </c:layout>
      <c:overlay val="0"/>
      <c:spPr>
        <a:prstGeom prst="rect">
          <a:avLst/>
        </a:prstGeom>
        <a:noFill/>
        <a:ln>
          <a:noFill/>
          <a:round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7345000000000002E-2"/>
          <c:y val="0.123419"/>
          <c:w val="0.92905800000000005"/>
          <c:h val="0.76708299999999996"/>
        </c:manualLayout>
      </c:layout>
      <c:barChart>
        <c:barDir val="col"/>
        <c:grouping val="clustered"/>
        <c:varyColors val="0"/>
        <c:ser>
          <c:idx val="0"/>
          <c:order val="0"/>
          <c:spPr>
            <a:prstGeom prst="rect">
              <a:avLst/>
            </a:prstGeom>
            <a:solidFill>
              <a:schemeClr val="accent1"/>
            </a:solidFill>
            <a:ln>
              <a:noFill/>
              <a:round/>
            </a:ln>
            <a:effectLst/>
          </c:spPr>
          <c:invertIfNegative val="0"/>
          <c:dLbls>
            <c:spPr>
              <a:noFill/>
              <a:ln>
                <a:noFill/>
                <a:round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strRef>
              <c:f>Лист3!$C$2:$C$7</c:f>
              <c:strCache>
                <c:ptCount val="6"/>
                <c:pt idx="0">
                  <c:v>до 18 лет</c:v>
                </c:pt>
                <c:pt idx="1">
                  <c:v>19-29</c:v>
                </c:pt>
                <c:pt idx="2">
                  <c:v>30-39</c:v>
                </c:pt>
                <c:pt idx="3">
                  <c:v>40-49</c:v>
                </c:pt>
                <c:pt idx="4">
                  <c:v>50-59</c:v>
                </c:pt>
                <c:pt idx="5">
                  <c:v>60 и старше</c:v>
                </c:pt>
              </c:strCache>
            </c:strRef>
          </c:cat>
          <c:val>
            <c:numRef>
              <c:f>Лист3!$D$2:$D$7</c:f>
              <c:numCache>
                <c:formatCode>#,##0</c:formatCode>
                <c:ptCount val="6"/>
                <c:pt idx="0">
                  <c:v>27024</c:v>
                </c:pt>
                <c:pt idx="1">
                  <c:v>8104</c:v>
                </c:pt>
                <c:pt idx="2">
                  <c:v>13061</c:v>
                </c:pt>
                <c:pt idx="3">
                  <c:v>34247</c:v>
                </c:pt>
                <c:pt idx="4">
                  <c:v>70419</c:v>
                </c:pt>
                <c:pt idx="5">
                  <c:v>434315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E0-4699-A973-4807DB9ADF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47355903"/>
        <c:axId val="76633279"/>
      </c:barChart>
      <c:catAx>
        <c:axId val="1947355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6633279"/>
        <c:crosses val="autoZero"/>
        <c:auto val="1"/>
        <c:lblAlgn val="ctr"/>
        <c:lblOffset val="100"/>
        <c:noMultiLvlLbl val="0"/>
      </c:catAx>
      <c:valAx>
        <c:axId val="76633279"/>
        <c:scaling>
          <c:orientation val="minMax"/>
        </c:scaling>
        <c:delete val="0"/>
        <c:axPos val="l"/>
        <c:majorGridlines>
          <c:spPr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prstGeom prst="rect">
            <a:avLst/>
          </a:prstGeom>
          <a:noFill/>
          <a:ln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47355903"/>
        <c:crosses val="autoZero"/>
        <c:crossBetween val="between"/>
      </c:valAx>
      <c:spPr>
        <a:prstGeom prst="rect">
          <a:avLst/>
        </a:prstGeom>
        <a:noFill/>
        <a:ln>
          <a:noFill/>
          <a:round/>
        </a:ln>
        <a:effectLst/>
      </c:spPr>
    </c:plotArea>
    <c:plotVisOnly val="1"/>
    <c:dispBlanksAs val="gap"/>
    <c:showDLblsOverMax val="0"/>
  </c:chart>
  <c:spPr>
    <a:xfrm>
      <a:off x="3504994" y="2805048"/>
      <a:ext cx="5400600" cy="3792304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C551B72-32AC-4E97-BA06-33ADCB3865B9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0E69750-DEA9-4D7D-B25D-F8CE753122C1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8EB643F-EFFC-438C-87D7-5BFFB126A78A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C551B72-32AC-4E97-BA06-33ADCB3865B9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69DA20E-07BD-46F5-8F17-F2BC4080E220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6487922-23C2-4805-89CE-C9ADEC4ABD35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B5404CC-FC14-4199-B2FC-D9708864E9E5}" type="datetime1">
              <a:rPr lang="ru-RU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D477F9B-D5C5-4A78-B228-1C2E31E6ACA4}" type="datetime1">
              <a:rPr lang="ru-RU"/>
              <a:t>27.11.2025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4CC1F3-11CB-4E59-AFE5-8A0F1F7DC717}" type="datetime1">
              <a:rPr lang="ru-RU"/>
              <a:t>27.11.2025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C7E7840-62B2-416A-96FD-8815BD6D3BA0}" type="datetime1">
              <a:rPr lang="ru-RU"/>
              <a:t>27.11.2025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A55EB09-461C-4D68-9A7C-5B8CD6C8B2CD}" type="datetime1">
              <a:rPr lang="ru-RU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69DA20E-07BD-46F5-8F17-F2BC4080E220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9AD2A6E-4D90-4A76-8139-D6F979E774D1}" type="datetime1">
              <a:rPr lang="ru-RU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0E69750-DEA9-4D7D-B25D-F8CE753122C1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8EB643F-EFFC-438C-87D7-5BFFB126A78A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6487922-23C2-4805-89CE-C9ADEC4ABD35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B5404CC-FC14-4199-B2FC-D9708864E9E5}" type="datetime1">
              <a:rPr lang="ru-RU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D477F9B-D5C5-4A78-B228-1C2E31E6ACA4}" type="datetime1">
              <a:rPr lang="ru-RU"/>
              <a:t>27.11.2025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34CC1F3-11CB-4E59-AFE5-8A0F1F7DC717}" type="datetime1">
              <a:rPr lang="ru-RU"/>
              <a:t>27.11.2025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C7E7840-62B2-416A-96FD-8815BD6D3BA0}" type="datetime1">
              <a:rPr lang="ru-RU"/>
              <a:t>27.11.2025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A55EB09-461C-4D68-9A7C-5B8CD6C8B2CD}" type="datetime1">
              <a:rPr lang="ru-RU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9AD2A6E-4D90-4A76-8139-D6F979E774D1}" type="datetime1">
              <a:rPr lang="ru-RU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6CCFAE-0BF2-42F5-8048-CAA17B3AF7DC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6CCFAE-0BF2-42F5-8048-CAA17B3AF7DC}" type="datetime1">
              <a:rPr lang="ru-RU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5C68B6-61C2-468F-89AB-4B9F7531AA68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 /><Relationship Id="rId2" Type="http://schemas.openxmlformats.org/officeDocument/2006/relationships/chart" Target="../charts/chart1.xml" /><Relationship Id="rId1" Type="http://schemas.openxmlformats.org/officeDocument/2006/relationships/slideLayout" Target="../slideLayouts/slideLayout1.xml" /><Relationship Id="rId4" Type="http://schemas.openxmlformats.org/officeDocument/2006/relationships/chart" Target="../charts/chart2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 /><Relationship Id="rId2" Type="http://schemas.openxmlformats.org/officeDocument/2006/relationships/chart" Target="../charts/chart3.xml" /><Relationship Id="rId1" Type="http://schemas.openxmlformats.org/officeDocument/2006/relationships/slideLayout" Target="../slideLayouts/slideLayout1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51521" y="2314972"/>
            <a:ext cx="8556084" cy="225345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контрольно-экспертных мероприятий, проведенных СМО</a:t>
            </a:r>
            <a:r>
              <a:rPr lang="en-US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на территории</a:t>
            </a:r>
            <a:b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Московской области, в том числе </a:t>
            </a:r>
            <a:b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по поручениям МЗРФ, ФФОМС, ТФОМС МО</a:t>
            </a:r>
            <a:b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2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за 9 месяцев 2025 года</a:t>
            </a:r>
            <a:endParaRPr lang="ru-RU" sz="2600" b="1">
              <a:solidFill>
                <a:schemeClr val="tx2">
                  <a:lumMod val="75000"/>
                </a:schemeClr>
              </a:solidFill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 flipV="1">
            <a:off x="290642" y="2132856"/>
            <a:ext cx="8516962" cy="254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 flipV="1">
            <a:off x="290642" y="4668852"/>
            <a:ext cx="8493133" cy="127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 bwMode="auto">
          <a:xfrm>
            <a:off x="3995936" y="5445224"/>
            <a:ext cx="49168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Начальник управления организации обязательного медицинского страхования</a:t>
            </a:r>
            <a:endParaRPr/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ТФОМС Московской области</a:t>
            </a:r>
            <a:endParaRPr/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Трушина С.В.</a:t>
            </a:r>
            <a:endParaRPr i="1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390740" y="260648"/>
            <a:ext cx="85725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2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19" y="1628800"/>
          <a:ext cx="8711723" cy="4502636"/>
        </p:xfrm>
        <a:graphic>
          <a:graphicData uri="http://schemas.openxmlformats.org/drawingml/2006/table">
            <a:tbl>
              <a:tblPr/>
              <a:tblGrid>
                <a:gridCol w="2664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4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88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экспертиз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финансовые санкции, рублей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10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Случай противоопухолевой терапии, где препарат, входящий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схему лечения, предъявленную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 оплате за счет средств ОМС отсутствовал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«Дмитровская больница»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87 143,00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868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расхождения данных по схемам лекарственной терапии при злокачественных новообразованиях, предъявленных на оплату в реестрах счетов с данными, отраженными в первичной медицинской документации 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«Истринская клиническая больница»,  </a:t>
                      </a:r>
                      <a:endParaRPr/>
                    </a:p>
                    <a:p>
                      <a:pPr algn="ctr">
                        <a:defRPr/>
                      </a:pP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«Наро-Фоминская больница»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79 765,20</a:t>
                      </a:r>
                      <a:endParaRPr/>
                    </a:p>
                  </a:txBody>
                  <a:tcPr marL="5710" marR="5710" marT="57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>
            <a:off x="390740" y="980728"/>
            <a:ext cx="857250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D8C38DA-6BA0-E1BA-CDBE-66C8FF083B10}" type="slidenum">
              <a:rPr lang="ru-RU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10</a:t>
            </a:fld>
            <a:endParaRPr lang="ru-RU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412461" y="980728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84001" y="6584156"/>
            <a:ext cx="364870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11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92423" y="84649"/>
            <a:ext cx="88808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ТОП медицинских организации с наибольшим процентом, выявленных дефектов при проведении ЭКМП по случаям оказания медицинской помощи по профилю «Онкология»</a:t>
            </a:r>
            <a:r>
              <a:rPr lang="en-US" sz="1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endParaRPr lang="ru-RU" sz="1600" b="1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1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в условиях дневного и круглосуточного стационаров </a:t>
            </a:r>
            <a:endParaRPr/>
          </a:p>
        </p:txBody>
      </p:sp>
      <p:sp>
        <p:nvSpPr>
          <p:cNvPr id="8" name="Прямоугольник 11"/>
          <p:cNvSpPr/>
          <p:nvPr/>
        </p:nvSpPr>
        <p:spPr bwMode="auto">
          <a:xfrm>
            <a:off x="8194989" y="6284546"/>
            <a:ext cx="802255" cy="3536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  <a:prstDash val="solid"/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599"/>
              </a:spcAft>
              <a:defRPr/>
            </a:pPr>
            <a:r>
              <a:rPr lang="ru-RU" sz="1400" b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17,2</a:t>
            </a:r>
            <a:endParaRPr sz="1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92423" y="1183623"/>
          <a:ext cx="8820000" cy="5074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33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организации</a:t>
                      </a:r>
                      <a:endParaRPr sz="1200" b="1" i="0" u="none" strike="noStrike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L w="19049" algn="ctr">
                      <a:solidFill>
                        <a:schemeClr val="accent1"/>
                      </a:solidFill>
                    </a:lnL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принято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случаев </a:t>
                      </a:r>
                      <a:endParaRPr sz="1200" b="1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взято на МЭЭ</a:t>
                      </a:r>
                      <a:endParaRPr/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взятых на МЭЭ</a:t>
                      </a:r>
                      <a:endParaRPr lang="ru-RU" sz="1200" b="1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взято на ЭКМП</a:t>
                      </a:r>
                      <a:endParaRPr sz="1200" b="1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взятых на ЭКМП</a:t>
                      </a:r>
                      <a:endParaRPr sz="1200" b="1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дефектов 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дефектов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ГБУЗ МО "ПКБ ИМ. ПРОФ. РОЗАНОВА В.Н."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2 564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1 594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62,2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334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13,0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285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85,3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ГБУЗ МО "ОРЕХОВО-ЗУЕВСКАЯ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2 596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1 490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57,4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186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7,2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54,3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ГБУЗ МО "ДУБНЕНСКАЯ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3 763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2 138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56,8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126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3,3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47,6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ГБУЗ МО "КРАСНОГОРСКАЯ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2 960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1 736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58,6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919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31,0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389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42,3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ГБУЗ МО "ЛЮБЕРЕЦКАЯ ОБ"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4 176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2 303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55,1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537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12,9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225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41,9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1937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ГБУЗ МО "ЩЕЛКОВСКАЯ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3 750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922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24,6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297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7,9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25,9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</a:t>
                      </a: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ЭЛЕКТРОСТАЛЬСКАЯ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991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434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43,8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111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11,2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20,7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</a:t>
                      </a: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НОГИНСКАЯ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2 690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1 411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52,5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184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6,8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20,1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</a:t>
                      </a: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РАМЕНСКАЯ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3 354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1 995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59,5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267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8,0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19,9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</a:t>
                      </a:r>
                      <a:r>
                        <a:rPr lang="ru-RU" sz="1100" b="0" i="0" u="none" strike="noStrike">
                          <a:latin typeface="Times New Roman"/>
                          <a:cs typeface="Times New Roman"/>
                        </a:rPr>
                        <a:t>"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РЕУТОВСКАЯ КБ"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636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537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84,4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latin typeface="Times New Roman"/>
                          <a:cs typeface="Times New Roman"/>
                        </a:rPr>
                        <a:t>177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latin typeface="Times New Roman"/>
                          <a:cs typeface="Times New Roman"/>
                        </a:rPr>
                        <a:t>27,8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19,2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 bwMode="auto"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экспертизы случаев ДВН, в которых не были выявлены онкологические заболевания, сахарный диабет, БСК, ХБ нижних дыхательных путей, болезни пищевода, желудка и двенадцатиперстной кишки </a:t>
            </a:r>
            <a:br>
              <a:rPr lang="ru-RU" b="1" i="1">
                <a:solidFill>
                  <a:schemeClr val="accent1">
                    <a:lumMod val="75000"/>
                  </a:schemeClr>
                </a:solidFill>
              </a:rPr>
            </a:b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/>
          <p:nvPr/>
        </p:nvSpPr>
        <p:spPr bwMode="auto">
          <a:xfrm>
            <a:off x="827584" y="4005063"/>
            <a:ext cx="7772400" cy="1463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Поручение ФФОМС от 13.06.2024 № 00-10-30-3-04/9696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Районы Московской области / Карты районов, городов и сёл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237952" y="1141306"/>
            <a:ext cx="8712203" cy="843257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Предъявлено к оплате </a:t>
            </a: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78 914 медицинских услуг </a:t>
            </a:r>
            <a:r>
              <a:rPr lang="ru-RU" sz="160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по оказанию медицинской помощи, по результатам которых впервые установлено заболевание, которое могло быть выявлено на ДВН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13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37952" y="2367950"/>
            <a:ext cx="1872208" cy="664910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283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71 057</a:t>
            </a:r>
            <a:endParaRPr sz="1600" b="1">
              <a:solidFill>
                <a:schemeClr val="tx2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599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пациентов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Стрелка: вниз 12"/>
          <p:cNvSpPr/>
          <p:nvPr/>
        </p:nvSpPr>
        <p:spPr bwMode="auto">
          <a:xfrm>
            <a:off x="1023246" y="2063058"/>
            <a:ext cx="301620" cy="280573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: вправо 13"/>
          <p:cNvSpPr/>
          <p:nvPr/>
        </p:nvSpPr>
        <p:spPr bwMode="auto">
          <a:xfrm>
            <a:off x="2209957" y="2498739"/>
            <a:ext cx="745458" cy="366827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3051348" y="2254471"/>
            <a:ext cx="5900593" cy="855367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из них прошли ДВН в течении 12 месяцев до выявления заболевания</a:t>
            </a:r>
            <a:r>
              <a:rPr lang="en-US" sz="1600" b="1">
                <a:solidFill>
                  <a:schemeClr val="tx2"/>
                </a:solidFill>
                <a:latin typeface="Times New Roman"/>
                <a:cs typeface="Times New Roman"/>
              </a:rPr>
              <a:t>  - </a:t>
            </a:r>
            <a:r>
              <a:rPr lang="ru-RU" sz="20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52 440</a:t>
            </a: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 человек</a:t>
            </a:r>
            <a:r>
              <a:rPr lang="en-US" sz="1600" b="1">
                <a:solidFill>
                  <a:schemeClr val="tx2"/>
                </a:solidFill>
                <a:latin typeface="Times New Roman"/>
                <a:cs typeface="Times New Roman"/>
              </a:rPr>
              <a:t> 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73</a:t>
            </a:r>
            <a:r>
              <a:rPr lang="en-US" sz="1600" i="1">
                <a:solidFill>
                  <a:schemeClr val="tx2"/>
                </a:solidFill>
                <a:latin typeface="Times New Roman"/>
                <a:cs typeface="Times New Roman"/>
              </a:rPr>
              <a:t>,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8</a:t>
            </a:r>
            <a:r>
              <a:rPr lang="en-US" sz="1600" i="1">
                <a:solidFill>
                  <a:schemeClr val="tx2"/>
                </a:solidFill>
                <a:latin typeface="Times New Roman"/>
                <a:cs typeface="Times New Roman"/>
              </a:rPr>
              <a:t>%</a:t>
            </a:r>
            <a:r>
              <a:rPr lang="en-US" sz="1600" b="1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 lang="ru-RU" sz="1600" b="1"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cxnSp>
        <p:nvCxnSpPr>
          <p:cNvPr id="20" name="Прямая со стрелкой 19"/>
          <p:cNvCxnSpPr>
            <a:cxnSpLocks/>
          </p:cNvCxnSpPr>
          <p:nvPr/>
        </p:nvCxnSpPr>
        <p:spPr bwMode="auto">
          <a:xfrm flipH="1">
            <a:off x="2187902" y="3161725"/>
            <a:ext cx="2079296" cy="4196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cxnSpLocks/>
          </p:cNvCxnSpPr>
          <p:nvPr/>
        </p:nvCxnSpPr>
        <p:spPr bwMode="auto">
          <a:xfrm>
            <a:off x="5868144" y="3158632"/>
            <a:ext cx="1791572" cy="4227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auto">
          <a:xfrm>
            <a:off x="5356652" y="3670171"/>
            <a:ext cx="3592016" cy="946090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Количество случаев совпадения диагноза по результатам  ДВН – </a:t>
            </a:r>
            <a:endParaRPr sz="1600"/>
          </a:p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12 844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237953" y="3669207"/>
            <a:ext cx="3592016" cy="948019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Количество случаев НЕ совпадения диагноза по результатам ДВН – </a:t>
            </a:r>
            <a:endParaRPr sz="1600"/>
          </a:p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39 596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237952" y="5062800"/>
            <a:ext cx="3592014" cy="1708724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defRPr/>
            </a:pPr>
            <a:r>
              <a:rPr lang="ru-RU" sz="1200">
                <a:solidFill>
                  <a:schemeClr val="tx2"/>
                </a:solidFill>
                <a:latin typeface="Times New Roman"/>
                <a:cs typeface="Times New Roman"/>
              </a:rPr>
              <a:t>в том числе</a:t>
            </a:r>
            <a:r>
              <a:rPr lang="ru-RU" sz="1500" b="1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spcAft>
                <a:spcPts val="3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количество случаев злокачественных заболеваний, установленных в течение одного года после прохождения ДВН,  не выявленных на диспансеризации</a:t>
            </a:r>
            <a:endParaRPr sz="1600"/>
          </a:p>
          <a:p>
            <a:pPr algn="ctr">
              <a:spcAft>
                <a:spcPts val="3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7 878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4630729" y="5143513"/>
            <a:ext cx="2354210" cy="376761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Первая-вторая стадия</a:t>
            </a:r>
            <a:endParaRPr/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4630729" y="5740975"/>
            <a:ext cx="2354210" cy="376760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Третья стадия</a:t>
            </a:r>
            <a:endParaRPr sz="1600"/>
          </a:p>
        </p:txBody>
      </p:sp>
      <p:sp>
        <p:nvSpPr>
          <p:cNvPr id="37" name="Прямоугольник 36"/>
          <p:cNvSpPr/>
          <p:nvPr/>
        </p:nvSpPr>
        <p:spPr bwMode="auto">
          <a:xfrm>
            <a:off x="4630729" y="6323876"/>
            <a:ext cx="2359029" cy="376761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Четвертая стадия</a:t>
            </a:r>
            <a:endParaRPr sz="1600"/>
          </a:p>
        </p:txBody>
      </p:sp>
      <p:sp>
        <p:nvSpPr>
          <p:cNvPr id="38" name="Прямоугольник 37"/>
          <p:cNvSpPr/>
          <p:nvPr/>
        </p:nvSpPr>
        <p:spPr bwMode="auto">
          <a:xfrm>
            <a:off x="7258895" y="5143514"/>
            <a:ext cx="1689773" cy="376761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8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6 008</a:t>
            </a: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человек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39" name="Прямоугольник 38"/>
          <p:cNvSpPr/>
          <p:nvPr/>
        </p:nvSpPr>
        <p:spPr bwMode="auto">
          <a:xfrm>
            <a:off x="7258894" y="5728784"/>
            <a:ext cx="1689773" cy="376760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8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1 243</a:t>
            </a: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sz="1400">
                <a:solidFill>
                  <a:schemeClr val="tx2"/>
                </a:solidFill>
                <a:latin typeface="Times New Roman"/>
                <a:cs typeface="Times New Roman"/>
              </a:rPr>
              <a:t>человека</a:t>
            </a:r>
            <a:endParaRPr/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7258893" y="6336371"/>
            <a:ext cx="1689773" cy="368310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8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627</a:t>
            </a: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sz="1400">
                <a:solidFill>
                  <a:schemeClr val="tx2"/>
                </a:solidFill>
                <a:latin typeface="Times New Roman"/>
                <a:cs typeface="Times New Roman"/>
              </a:rPr>
              <a:t>человек</a:t>
            </a:r>
            <a:endParaRPr/>
          </a:p>
        </p:txBody>
      </p:sp>
      <p:sp>
        <p:nvSpPr>
          <p:cNvPr id="29" name="Стрелка: вниз 28"/>
          <p:cNvSpPr/>
          <p:nvPr/>
        </p:nvSpPr>
        <p:spPr bwMode="auto">
          <a:xfrm>
            <a:off x="1914590" y="4655958"/>
            <a:ext cx="301620" cy="369796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0" name="Прямая со стрелкой 29"/>
          <p:cNvCxnSpPr>
            <a:cxnSpLocks/>
          </p:cNvCxnSpPr>
          <p:nvPr/>
        </p:nvCxnSpPr>
        <p:spPr bwMode="auto">
          <a:xfrm>
            <a:off x="3984011" y="6272498"/>
            <a:ext cx="452095" cy="2480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cxnSpLocks/>
          </p:cNvCxnSpPr>
          <p:nvPr/>
        </p:nvCxnSpPr>
        <p:spPr bwMode="auto">
          <a:xfrm>
            <a:off x="3958173" y="5929355"/>
            <a:ext cx="50438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cxnSpLocks/>
          </p:cNvCxnSpPr>
          <p:nvPr/>
        </p:nvCxnSpPr>
        <p:spPr bwMode="auto">
          <a:xfrm flipV="1">
            <a:off x="3998334" y="5370189"/>
            <a:ext cx="478547" cy="2160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 bwMode="auto">
          <a:xfrm>
            <a:off x="382689" y="94896"/>
            <a:ext cx="8683422" cy="823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экспертизы случаев ДВН в которых не были выявлены онкологические заболевания, сахарный диабет, БСК, ХБ нижних дыхательных путей, болезни пищевода, желудка и двенадцатиперстной кишки за 9 месяцев 2025 года </a:t>
            </a:r>
            <a:endParaRPr/>
          </a:p>
        </p:txBody>
      </p:sp>
      <p:cxnSp>
        <p:nvCxnSpPr>
          <p:cNvPr id="31" name="Прямая соединительная линия 30"/>
          <p:cNvCxnSpPr>
            <a:cxnSpLocks/>
          </p:cNvCxnSpPr>
          <p:nvPr/>
        </p:nvCxnSpPr>
        <p:spPr bwMode="auto">
          <a:xfrm>
            <a:off x="452147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880168" y="321713"/>
            <a:ext cx="78488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Количество случаев заболеваний, не выявленных при ДВН</a:t>
            </a:r>
            <a:endParaRPr/>
          </a:p>
        </p:txBody>
      </p:sp>
      <p:sp>
        <p:nvSpPr>
          <p:cNvPr id="11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14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5280" y="1126396"/>
          <a:ext cx="8640000" cy="5449792"/>
        </p:xfrm>
        <a:graphic>
          <a:graphicData uri="http://schemas.openxmlformats.org/drawingml/2006/table">
            <a:tbl>
              <a:tblPr/>
              <a:tblGrid>
                <a:gridCol w="19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752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1600" b="1" i="0" u="none" strike="noStrike">
                        <a:solidFill>
                          <a:schemeClr val="tx2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ВСЕГО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  39 596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С15-С16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ЗНО желудка и пищевода;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607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С18-С19, С20-С21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ЗНО толстой и прямой кишки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944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C30-C39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ЗНО органов дыхания и грудной клетки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 637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С43, С44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Злокачественная меланома кожи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950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С50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Злокачественное новообразование молочной железы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 4 423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С51-С53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ЗНО вульвы, влагалища, шейки матки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177</a:t>
                      </a:r>
                      <a:endParaRPr sz="1600" b="1">
                        <a:solidFill>
                          <a:schemeClr val="tx2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С61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Злокачественное новообразование предстательной железы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2 213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E10-E14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Сахарный диабет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7 442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40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I10-I15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Болезни, характеризующиеся повышенным кровяным давлением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3 120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I20-I25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Ишемическая болезнь сердца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2 893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J41, J44-J45, J47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Хронические болезни нижних дыхательных путей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2 919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K20-K31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Болезни пищевода, желудка и двенадцатиперстной кишки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12 471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4015"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sz="1600" b="1" i="1" u="none" strike="noStrike">
                        <a:solidFill>
                          <a:schemeClr val="tx2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 b="0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ПРОЧИЕ КОДЫ МКБ-10</a:t>
                      </a:r>
                      <a:endParaRPr sz="1600">
                        <a:solidFill>
                          <a:schemeClr val="tx2"/>
                        </a:solidFill>
                      </a:endParaRPr>
                    </a:p>
                  </a:txBody>
                  <a:tcPr marL="108000" marR="72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 b="1" i="0" u="none" strike="noStrike">
                          <a:solidFill>
                            <a:schemeClr val="tx2"/>
                          </a:solidFill>
                          <a:latin typeface="Times New Roman"/>
                          <a:cs typeface="Times New Roman"/>
                        </a:rPr>
                        <a:t>800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452147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Районы Московской области / Карты районов, городов и сёл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66591" y="124157"/>
            <a:ext cx="86774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экспертизы случаев ДВН, в которых не были выявлены онкологические заболевания, сахарный диабет, БСК, ХБ нижних дыхательных путей, болезни пищевода, желудка и двенадцатиперстной кишки  </a:t>
            </a:r>
            <a:endParaRPr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286570" y="1993194"/>
            <a:ext cx="3977281" cy="63499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vertOverflow="overflow" horzOverflow="overflow" vert="horz" wrap="square" lIns="91440" tIns="36000" rIns="91440" bIns="45720" numCol="1" spcCol="0" rtlCol="0" fromWordArt="0" anchor="b" anchorCtr="0" forceAA="0" compatLnSpc="0">
            <a:noAutofit/>
          </a:bodyPr>
          <a:lstStyle/>
          <a:p>
            <a:pPr algn="ctr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1600" b="1">
                <a:solidFill>
                  <a:schemeClr val="bg1"/>
                </a:solidFill>
                <a:latin typeface="Times New Roman"/>
                <a:cs typeface="Times New Roman"/>
              </a:rPr>
              <a:t>Количество проведенных МЭЭ</a:t>
            </a:r>
            <a:endParaRPr sz="16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80000"/>
              </a:lnSpc>
              <a:spcAft>
                <a:spcPts val="599"/>
              </a:spcAft>
              <a:defRPr/>
            </a:pPr>
            <a:r>
              <a:rPr lang="ru-RU" sz="1600" b="1">
                <a:solidFill>
                  <a:schemeClr val="bg1"/>
                </a:solidFill>
                <a:latin typeface="Times New Roman"/>
                <a:cs typeface="Times New Roman"/>
              </a:rPr>
              <a:t>39 596</a:t>
            </a:r>
            <a:endParaRPr sz="1600"/>
          </a:p>
        </p:txBody>
      </p:sp>
      <p:sp>
        <p:nvSpPr>
          <p:cNvPr id="11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15</a:t>
            </a:fld>
            <a:endParaRPr lang="ru-RU"/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292386" y="3030603"/>
            <a:ext cx="3977281" cy="491991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vertOverflow="overflow" horzOverflow="overflow" vert="horz" wrap="square" lIns="91440" tIns="36000" rIns="91440" bIns="45720" numCol="1" spcCol="0" rtlCol="0" fromWordArt="0" anchor="ctr" anchorCtr="0" forceAA="0" compatLnSpc="0">
            <a:no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выявлено дефектов – </a:t>
            </a: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11 556</a:t>
            </a: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 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29,2%</a:t>
            </a: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 sz="1600"/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4880144" y="3030603"/>
            <a:ext cx="3977282" cy="491991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vertOverflow="overflow" horzOverflow="overflow" vert="horz" wrap="square" lIns="91440" tIns="36000" rIns="91440" bIns="45720" numCol="1" spcCol="0" rtlCol="0" fromWordArt="0" anchor="ctr" anchorCtr="0" forceAA="0" compatLnSpc="0">
            <a:no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выявлено дефектов – </a:t>
            </a: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2 877 </a:t>
            </a: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30,8%</a:t>
            </a: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 sz="1600"/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292387" y="4024739"/>
            <a:ext cx="2757657" cy="1097827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код 2.16.3 «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Не соответствие реестру счетов»</a:t>
            </a:r>
            <a:endParaRPr sz="1600"/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286571" y="5261628"/>
            <a:ext cx="2751319" cy="1097827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код 2.14 «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Наличие признаков искажения сведений»</a:t>
            </a:r>
            <a:endParaRPr sz="1600"/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3131838" y="4024739"/>
            <a:ext cx="1137832" cy="1079497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9 709</a:t>
            </a:r>
            <a:endParaRPr sz="1600">
              <a:latin typeface="Times New Roman"/>
              <a:cs typeface="Times New Roman"/>
            </a:endParaRPr>
          </a:p>
          <a:p>
            <a:pPr algn="ctr">
              <a:spcAft>
                <a:spcPts val="600"/>
              </a:spcAft>
              <a:defRPr/>
            </a:pP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84,0%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745771" y="3581399"/>
            <a:ext cx="7507612" cy="396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2000" b="1">
                <a:solidFill>
                  <a:srgbClr val="4F81BD"/>
                </a:solidFill>
                <a:latin typeface="Times New Roman"/>
                <a:cs typeface="Times New Roman"/>
              </a:rPr>
              <a:t>преобладают нарушения:</a:t>
            </a:r>
            <a:endParaRPr sz="2000"/>
          </a:p>
        </p:txBody>
      </p:sp>
      <p:sp>
        <p:nvSpPr>
          <p:cNvPr id="34" name="Прямоугольник 33"/>
          <p:cNvSpPr/>
          <p:nvPr/>
        </p:nvSpPr>
        <p:spPr bwMode="auto">
          <a:xfrm>
            <a:off x="3131838" y="5275456"/>
            <a:ext cx="1137832" cy="1083999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1 786</a:t>
            </a:r>
            <a:endParaRPr sz="1600"/>
          </a:p>
          <a:p>
            <a:pPr algn="ctr">
              <a:spcAft>
                <a:spcPts val="600"/>
              </a:spcAft>
              <a:defRPr/>
            </a:pP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15,5%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 sz="1600"/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4874329" y="4021843"/>
            <a:ext cx="2757658" cy="723268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код 3.2.1 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«Не выполнение порядка проведения ДВН»</a:t>
            </a:r>
            <a:endParaRPr sz="1600"/>
          </a:p>
        </p:txBody>
      </p:sp>
      <p:sp>
        <p:nvSpPr>
          <p:cNvPr id="42" name="Прямоугольник 41"/>
          <p:cNvSpPr/>
          <p:nvPr/>
        </p:nvSpPr>
        <p:spPr bwMode="auto">
          <a:xfrm>
            <a:off x="4870157" y="4827163"/>
            <a:ext cx="2761830" cy="1083999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400" b="1">
                <a:solidFill>
                  <a:schemeClr val="tx2"/>
                </a:solidFill>
                <a:latin typeface="Times New Roman"/>
                <a:cs typeface="Times New Roman"/>
              </a:rPr>
              <a:t>код 3.11 «</a:t>
            </a:r>
            <a:r>
              <a:rPr lang="ru-RU" sz="1400">
                <a:solidFill>
                  <a:schemeClr val="tx2"/>
                </a:solidFill>
                <a:latin typeface="Times New Roman"/>
                <a:cs typeface="Times New Roman"/>
              </a:rPr>
              <a:t>В ПМД отсутствуют результаты осмотров, диагностических исследований, позволяющих эксперту оценить качество проведения ДВН»</a:t>
            </a:r>
            <a:endParaRPr sz="1400"/>
          </a:p>
        </p:txBody>
      </p:sp>
      <p:sp>
        <p:nvSpPr>
          <p:cNvPr id="43" name="Прямоугольник 42"/>
          <p:cNvSpPr/>
          <p:nvPr/>
        </p:nvSpPr>
        <p:spPr bwMode="auto">
          <a:xfrm>
            <a:off x="7719596" y="4016638"/>
            <a:ext cx="1137832" cy="723268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1 504</a:t>
            </a:r>
            <a:endParaRPr sz="1600">
              <a:latin typeface="Times New Roman"/>
              <a:cs typeface="Times New Roman"/>
            </a:endParaRPr>
          </a:p>
          <a:p>
            <a:pPr algn="ctr">
              <a:spcAft>
                <a:spcPts val="600"/>
              </a:spcAft>
              <a:defRPr/>
            </a:pP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52,3%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/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7719596" y="4842288"/>
            <a:ext cx="1137832" cy="1068874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1 097</a:t>
            </a:r>
            <a:endParaRPr sz="1600">
              <a:latin typeface="Times New Roman"/>
              <a:cs typeface="Times New Roman"/>
            </a:endParaRPr>
          </a:p>
          <a:p>
            <a:pPr algn="ctr">
              <a:spcAft>
                <a:spcPts val="600"/>
              </a:spcAft>
              <a:defRPr/>
            </a:pP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38,1%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/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7719596" y="5984108"/>
            <a:ext cx="1137832" cy="718062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250</a:t>
            </a:r>
            <a:endParaRPr sz="1600">
              <a:latin typeface="Times New Roman"/>
              <a:cs typeface="Times New Roman"/>
            </a:endParaRPr>
          </a:p>
          <a:p>
            <a:pPr algn="ctr">
              <a:spcAft>
                <a:spcPts val="600"/>
              </a:spcAft>
              <a:defRPr/>
            </a:pP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(</a:t>
            </a:r>
            <a:r>
              <a:rPr lang="ru-RU" sz="1600" i="1">
                <a:solidFill>
                  <a:schemeClr val="tx2"/>
                </a:solidFill>
                <a:latin typeface="Times New Roman"/>
                <a:cs typeface="Times New Roman"/>
              </a:rPr>
              <a:t>8,7%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)</a:t>
            </a:r>
            <a:endParaRPr sz="1600"/>
          </a:p>
        </p:txBody>
      </p:sp>
      <p:sp>
        <p:nvSpPr>
          <p:cNvPr id="29" name="Стрелка: вниз 28"/>
          <p:cNvSpPr/>
          <p:nvPr/>
        </p:nvSpPr>
        <p:spPr bwMode="auto">
          <a:xfrm>
            <a:off x="2130217" y="2758093"/>
            <a:ext cx="301619" cy="207484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 bwMode="auto">
          <a:xfrm>
            <a:off x="4870156" y="1993194"/>
            <a:ext cx="3977281" cy="634999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vertOverflow="overflow" horzOverflow="overflow" vert="horz" wrap="square" lIns="91440" tIns="36000" rIns="91440" bIns="45720" numCol="1" spcCol="0" rtlCol="0" fromWordArt="0" anchor="b" anchorCtr="0" forceAA="0" compatLnSpc="0">
            <a:noAutofit/>
          </a:bodyPr>
          <a:lstStyle/>
          <a:p>
            <a:pPr algn="ctr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1600" b="1">
                <a:solidFill>
                  <a:schemeClr val="bg1"/>
                </a:solidFill>
                <a:latin typeface="Times New Roman"/>
                <a:cs typeface="Times New Roman"/>
              </a:rPr>
              <a:t>Количество проведенных ЭКМП</a:t>
            </a:r>
            <a:endParaRPr sz="16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80000"/>
              </a:lnSpc>
              <a:spcAft>
                <a:spcPts val="599"/>
              </a:spcAft>
              <a:defRPr/>
            </a:pPr>
            <a:r>
              <a:rPr lang="ru-RU" sz="1600" b="1">
                <a:solidFill>
                  <a:schemeClr val="bg1"/>
                </a:solidFill>
                <a:latin typeface="Times New Roman"/>
                <a:cs typeface="Times New Roman"/>
              </a:rPr>
              <a:t>9 355</a:t>
            </a:r>
            <a:endParaRPr sz="1600"/>
          </a:p>
        </p:txBody>
      </p:sp>
      <p:sp>
        <p:nvSpPr>
          <p:cNvPr id="32" name="Стрелка: вниз 31"/>
          <p:cNvSpPr/>
          <p:nvPr/>
        </p:nvSpPr>
        <p:spPr bwMode="auto">
          <a:xfrm>
            <a:off x="6707988" y="2758093"/>
            <a:ext cx="301619" cy="207283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4870157" y="5990719"/>
            <a:ext cx="2757657" cy="718063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код 2.16.3 «</a:t>
            </a:r>
            <a:r>
              <a:rPr lang="ru-RU" sz="1600">
                <a:solidFill>
                  <a:schemeClr val="tx2"/>
                </a:solidFill>
                <a:latin typeface="Times New Roman"/>
                <a:cs typeface="Times New Roman"/>
              </a:rPr>
              <a:t>Не соответствие реестру счетов»</a:t>
            </a:r>
            <a:endParaRPr/>
          </a:p>
        </p:txBody>
      </p:sp>
      <p:cxnSp>
        <p:nvCxnSpPr>
          <p:cNvPr id="38" name="Прямая соединительная линия 37"/>
          <p:cNvCxnSpPr>
            <a:cxnSpLocks/>
          </p:cNvCxnSpPr>
          <p:nvPr/>
        </p:nvCxnSpPr>
        <p:spPr bwMode="auto">
          <a:xfrm>
            <a:off x="403704" y="980728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5305247" name="Прямоугольник 27"/>
          <p:cNvSpPr/>
          <p:nvPr/>
        </p:nvSpPr>
        <p:spPr bwMode="auto">
          <a:xfrm>
            <a:off x="1548560" y="1093610"/>
            <a:ext cx="6351678" cy="590902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vertOverflow="overflow" horzOverflow="overflow" vert="horz" wrap="square" lIns="91440" tIns="36000" rIns="91440" bIns="45720" numCol="1" spcCol="0" rtlCol="0" fromWordArt="0" anchor="b" anchorCtr="0" forceAA="0" compatLnSpc="0">
            <a:noAutofit/>
          </a:bodyPr>
          <a:lstStyle/>
          <a:p>
            <a:pPr algn="ctr">
              <a:lnSpc>
                <a:spcPct val="60000"/>
              </a:lnSpc>
              <a:spcAft>
                <a:spcPts val="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cs typeface="Times New Roman"/>
              </a:rPr>
              <a:t>Количество случаев НЕ совпадения диагноза по результатам ДВН  </a:t>
            </a:r>
            <a:endParaRPr sz="1600"/>
          </a:p>
          <a:p>
            <a:pPr algn="ctr">
              <a:lnSpc>
                <a:spcPct val="50000"/>
              </a:lnSpc>
              <a:spcBef>
                <a:spcPts val="1417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 39 596</a:t>
            </a:r>
            <a:endParaRPr sz="1600">
              <a:latin typeface="Times New Roman"/>
              <a:cs typeface="Times New Roman"/>
            </a:endParaRPr>
          </a:p>
        </p:txBody>
      </p:sp>
      <p:cxnSp>
        <p:nvCxnSpPr>
          <p:cNvPr id="1047328368" name="Прямая со стрелкой 19"/>
          <p:cNvCxnSpPr>
            <a:cxnSpLocks/>
          </p:cNvCxnSpPr>
          <p:nvPr/>
        </p:nvCxnSpPr>
        <p:spPr bwMode="auto">
          <a:xfrm flipH="1">
            <a:off x="2847596" y="1755069"/>
            <a:ext cx="568483" cy="1592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9419060" name="Прямая со стрелкой 19"/>
          <p:cNvCxnSpPr>
            <a:cxnSpLocks/>
          </p:cNvCxnSpPr>
          <p:nvPr/>
        </p:nvCxnSpPr>
        <p:spPr bwMode="auto">
          <a:xfrm>
            <a:off x="5855026" y="1755069"/>
            <a:ext cx="568483" cy="1592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285746" y="273247"/>
            <a:ext cx="85725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2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8079" y="1166589"/>
          <a:ext cx="8775167" cy="5418164"/>
        </p:xfrm>
        <a:graphic>
          <a:graphicData uri="http://schemas.openxmlformats.org/drawingml/2006/table">
            <a:tbl>
              <a:tblPr/>
              <a:tblGrid>
                <a:gridCol w="2988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1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48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5952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случаев экспертиз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9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проведения ДВН, отклоненные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 оплаты ФАУ «ЦАГИ» на этапе проведения МЭК по причине прохождения гражданами ранее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(в этом году) диспансеризации и профосмотров 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«Жуковская ОКБ» и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«Шатурская больница», ГБУЗ МО «Раменская больница»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 ГБУЗ МО «Электростальская больница»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81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18 284,00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358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проведения ДВН, отклоненные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 оплаты ООО «Клиника НМ» на этапе проведения МЭК по причине прохождения гражданами ранее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(в этом году) диспансеризации  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«Орехово-Зуевская больница» 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56 809,41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014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проведения ДВН, отклоненные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 оплаты ООО «Мед Гарант» на этапе проведения МЭК по причине прохождения гражданами ранее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(в этом году) диспансеризации 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«Балашихинская больница»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121 596,53</a:t>
                      </a:r>
                      <a:endParaRPr/>
                    </a:p>
                  </a:txBody>
                  <a:tcPr marL="4910" marR="4910" marT="491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>
            <a:off x="467544" y="980728"/>
            <a:ext cx="849570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 bwMode="auto">
          <a:xfrm>
            <a:off x="685800" y="1556793"/>
            <a:ext cx="7772400" cy="204365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ЭКМП по случаям экстракорпорального оплодотворения (январь - август 2025) 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/>
          <p:nvPr/>
        </p:nvSpPr>
        <p:spPr bwMode="auto">
          <a:xfrm>
            <a:off x="689248" y="4005064"/>
            <a:ext cx="7772400" cy="1463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Поручение ФФОМС от 28.12.2024 № 00-10-30-4-04/21236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6" name="Рисунок 3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631680" y="4654284"/>
            <a:ext cx="1743899" cy="125034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65189" y="4724441"/>
            <a:ext cx="1818011" cy="118285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 bwMode="auto">
          <a:xfrm>
            <a:off x="6645349" y="5523808"/>
            <a:ext cx="1818011" cy="1356541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algn="ctr" defTabSz="685766"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СМО проводят МЭЭ и ЭКМП</a:t>
            </a:r>
            <a:endParaRPr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251520" y="5589241"/>
            <a:ext cx="1818011" cy="1182852"/>
          </a:xfrm>
          <a:prstGeom prst="rect">
            <a:avLst/>
          </a:prstGeom>
          <a:noFill/>
          <a:ln>
            <a:noFill/>
          </a:ln>
          <a:effectLst>
            <a:outerShdw blurRad="25400" dist="127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algn="ctr" defTabSz="685766">
              <a:buClr>
                <a:srgbClr val="FF0000"/>
              </a:buClr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медицинские организации</a:t>
            </a:r>
            <a:endParaRPr/>
          </a:p>
        </p:txBody>
      </p:sp>
      <p:sp>
        <p:nvSpPr>
          <p:cNvPr id="4" name="Стрелка: вниз 3"/>
          <p:cNvSpPr/>
          <p:nvPr/>
        </p:nvSpPr>
        <p:spPr bwMode="auto">
          <a:xfrm rot="16199999">
            <a:off x="2482273" y="5099033"/>
            <a:ext cx="395690" cy="106770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8" name="Рисунок 37" descr="tfoms_logo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874439" y="4843958"/>
            <a:ext cx="979671" cy="94381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75368" y="6494608"/>
            <a:ext cx="468632" cy="365125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18</a:t>
            </a:fld>
            <a:endParaRPr lang="ru-RU"/>
          </a:p>
        </p:txBody>
      </p:sp>
      <p:pic>
        <p:nvPicPr>
          <p:cNvPr id="18" name="Рисунок 17"/>
          <p:cNvPicPr/>
          <p:nvPr/>
        </p:nvPicPr>
        <p:blipFill>
          <a:blip r:embed="rId5"/>
          <a:stretch/>
        </p:blipFill>
        <p:spPr bwMode="auto">
          <a:xfrm>
            <a:off x="78758" y="121202"/>
            <a:ext cx="8986484" cy="4343410"/>
          </a:xfrm>
          <a:prstGeom prst="rect">
            <a:avLst/>
          </a:prstGeom>
        </p:spPr>
      </p:pic>
      <p:sp>
        <p:nvSpPr>
          <p:cNvPr id="20" name="Стрелка: вниз 19"/>
          <p:cNvSpPr/>
          <p:nvPr/>
        </p:nvSpPr>
        <p:spPr bwMode="auto">
          <a:xfrm rot="16199999">
            <a:off x="5815123" y="5044087"/>
            <a:ext cx="395690" cy="106770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3455269" y="5546778"/>
            <a:ext cx="1818011" cy="1182852"/>
          </a:xfrm>
          <a:prstGeom prst="rect">
            <a:avLst/>
          </a:prstGeom>
          <a:noFill/>
          <a:ln>
            <a:noFill/>
          </a:ln>
          <a:effectLst>
            <a:outerShdw blurRad="25400" dist="127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79" tIns="34289" rIns="68579" bIns="34289" rtlCol="0" anchor="ctr"/>
          <a:lstStyle/>
          <a:p>
            <a:pPr algn="ctr" defTabSz="685766">
              <a:buClr>
                <a:srgbClr val="FF0000"/>
              </a:buClr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Проводит МЭК</a:t>
            </a:r>
            <a:endParaRPr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265189" y="4384933"/>
            <a:ext cx="8483275" cy="269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1039308" y="260391"/>
            <a:ext cx="7945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ТАРИФ на проведение ЭКО в ОМС</a:t>
            </a:r>
            <a:endParaRPr/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>
            <a:off x="491835" y="836712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7134" y="935921"/>
          <a:ext cx="7128791" cy="5776587"/>
        </p:xfrm>
        <a:graphic>
          <a:graphicData uri="http://schemas.openxmlformats.org/drawingml/2006/table">
            <a:tbl>
              <a:tblPr/>
              <a:tblGrid>
                <a:gridCol w="543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8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ivf1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Размораживание криоконсервированных эмбрионов с последующим переносом эмбрионов в полость матки (криоперенос) (A11.20.030.001 Внутриматочное введение криоконсервированного эмбриона)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ds02.008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9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ivf2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I этапа ЭКО: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стимуляция суперовуляции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ds02.009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93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ivf3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I-II этапов ЭКО: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стимуляция суперовуляции, получение яйцеклетки (A11.20.019 Получение яйцеклетки)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ds02.009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57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ivf4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I-III этапов ЭКО: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стимуляция суперовуляции, получение яйцеклетки (A11.20.019 Получение яйцеклетки), экстракорпоральное оплодотворение и культивирование эмбрионов (A11.20.027 Экстракорпоральное оплодотворение ооцитов; A11.20.028 Культивирование эмбриона); без последующей криоконсервации эмбрионов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ds02.009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675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ivf5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I-III этапов ЭКО: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стимуляция суперовуляции, получение яйцеклетки (A11.20.019 Получение яйцеклетки), экстракорпоральное оплодотворение и культивирование эмбрионов (A11.20.027 Экстракорпоральное оплодотворение ооцитов; A11.20.028 Культивирование эмбриона); с последующей криоконсервацией эмбрионов (A11.20.031 Криоконсервация эмбрионов) без переноса эмбрионов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ds02.010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772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ivf6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I-IV этапов ЭКО: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стимуляция суперовуляции, получение яйцеклетки (A11.20.019 Получение яйцеклетки), экстракорпоральное оплодотворение и культивирование эмбрионов (A11.20.027 Экстракорпоральное оплодотворение ооцитов; A11.20.028 Культивирование эмбриона), внутриматочное введение (перенос) эмбрионов (A11.20.030 Внутриматочное введение эмбриона); без осуществления криоконсервации эмбрионов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ds02.010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868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ivf7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I-IV этапов ЭКО: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стимуляция суперовуляции, получение яйцеклетки (A11.20.019 Получение яйцеклетки), экстракорпоральное оплодотворение и культивирование эмбрионов (A11.20.027 Экстракорпоральное оплодотворение ооцитов; A11.20.028 Культивирование эмбриона), внутриматочное введение (перенос) эмбрионов (A11.20.030 Внутриматочное введение эмбриона); с осуществлением криоконсервации эмбрионов (A11.20.031 Криоконсервация эмбрионов)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ds02.011</a:t>
                      </a:r>
                      <a:endParaRPr/>
                    </a:p>
                  </a:txBody>
                  <a:tcPr marL="4893" marR="4893" marT="489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 bwMode="auto">
          <a:xfrm>
            <a:off x="7381842" y="1002948"/>
            <a:ext cx="1656185" cy="4178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52 619 руб.</a:t>
            </a:r>
            <a:endParaRPr/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7381842" y="3266052"/>
            <a:ext cx="1670700" cy="20882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164 982 руб.</a:t>
            </a:r>
            <a:endParaRPr/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7381842" y="5561618"/>
            <a:ext cx="1661911" cy="91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178 867 руб.</a:t>
            </a:r>
            <a:endParaRPr/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7381842" y="1696240"/>
            <a:ext cx="1670700" cy="14368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2">
                    <a:lumMod val="75000"/>
                  </a:schemeClr>
                </a:solidFill>
              </a:rPr>
              <a:t>133 385 руб.</a:t>
            </a:r>
            <a:endParaRPr/>
          </a:p>
        </p:txBody>
      </p:sp>
      <p:sp>
        <p:nvSpPr>
          <p:cNvPr id="1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22306" y="6597610"/>
            <a:ext cx="421694" cy="252580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>
              <a:defRPr/>
            </a:pPr>
            <a:fld id="{D5B631F7-67AC-40A4-9B36-8ECCB5FF2FAE}" type="slidenum">
              <a:rPr lang="ru-RU"/>
              <a:t>2</a:t>
            </a:fld>
            <a:endParaRPr lang="ru-RU"/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575195" y="223896"/>
            <a:ext cx="83140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2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ЭКМП за 9 месяцев месяцев 2025 года</a:t>
            </a:r>
            <a:endParaRPr/>
          </a:p>
        </p:txBody>
      </p:sp>
      <p:cxnSp>
        <p:nvCxnSpPr>
          <p:cNvPr id="50" name="Прямая соединительная линия 49"/>
          <p:cNvCxnSpPr>
            <a:cxnSpLocks/>
          </p:cNvCxnSpPr>
          <p:nvPr/>
        </p:nvCxnSpPr>
        <p:spPr bwMode="auto">
          <a:xfrm>
            <a:off x="485645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0778" y="1251170"/>
          <a:ext cx="8748000" cy="5256000"/>
        </p:xfrm>
        <a:graphic>
          <a:graphicData uri="http://schemas.openxmlformats.org/drawingml/2006/table">
            <a:tbl>
              <a:tblPr/>
              <a:tblGrid>
                <a:gridCol w="18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04000"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условия оказания медицинской помощи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принято счетов к оплате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взято на ЭКМП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факт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количество выявленных дефектов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% от прове-ренных</a:t>
                      </a:r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финансовые санкции (млн. рублей)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уменьшение финанси-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рования</a:t>
                      </a:r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% от оплаченных счетов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штраф</a:t>
                      </a:r>
                      <a:endParaRPr/>
                    </a:p>
                  </a:txBody>
                  <a:tcPr marL="8572" marR="8572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Круглосуточный стационар</a:t>
                      </a:r>
                      <a:endParaRPr/>
                    </a:p>
                  </a:txBody>
                  <a:tcPr marL="72000" marR="72000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987 420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100 175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10,1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25 393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25,3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428 720 782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28 672 748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в т.ч. летальные исходы</a:t>
                      </a:r>
                      <a:endParaRPr/>
                    </a:p>
                  </a:txBody>
                  <a:tcPr marL="72000" marR="72000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21 578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15 527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72,0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6 163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39,7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106 595 887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7,0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9 130 558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Дневной стационар</a:t>
                      </a:r>
                      <a:endParaRPr/>
                    </a:p>
                  </a:txBody>
                  <a:tcPr marL="72000" marR="72000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423 919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15 541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3,7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2 314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14,9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25 731 123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145 150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в т.ч. онкология</a:t>
                      </a:r>
                      <a:endParaRPr/>
                    </a:p>
                  </a:txBody>
                  <a:tcPr marL="72000" marR="72000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93 208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4 819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5,2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803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12 430 794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11 748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Поликлиника</a:t>
                      </a:r>
                      <a:endParaRPr/>
                    </a:p>
                  </a:txBody>
                  <a:tcPr marL="72000" marR="72000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66 838 450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172 490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45 531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26,4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40 196 371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1 061 596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в т.ч. ДВН, ДРВ, профосмотры</a:t>
                      </a:r>
                      <a:endParaRPr/>
                    </a:p>
                  </a:txBody>
                  <a:tcPr marL="72000" marR="72000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2 951 504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20 055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3 713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18,5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5 468 808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СМП</a:t>
                      </a:r>
                      <a:endParaRPr/>
                    </a:p>
                  </a:txBody>
                  <a:tcPr marL="72000" marR="72000" marT="8572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1 016 874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7 983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2 265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28,4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5 705 790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1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0,1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solidFill>
                            <a:srgbClr val="376092"/>
                          </a:solidFill>
                          <a:latin typeface="Times New Roman"/>
                        </a:rPr>
                        <a:t>2 556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96538" y="6583592"/>
            <a:ext cx="349686" cy="252580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20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56300"/>
              </p:ext>
            </p:extLst>
          </p:nvPr>
        </p:nvGraphicFramePr>
        <p:xfrm>
          <a:off x="162421" y="93969"/>
          <a:ext cx="8784976" cy="66390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4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79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0148"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u="none" strike="noStrike">
                          <a:latin typeface="Times New Roman"/>
                          <a:cs typeface="Times New Roman"/>
                        </a:rPr>
                        <a:t>Наименование МО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u="none" strike="noStrike">
                          <a:latin typeface="Times New Roman"/>
                          <a:cs typeface="Times New Roman"/>
                        </a:rPr>
                        <a:t>ВСЕГО случаев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1" u="none" strike="noStrike">
                          <a:latin typeface="Times New Roman"/>
                          <a:cs typeface="Times New Roman"/>
                        </a:rPr>
                        <a:t>Доля каждой КСГ в общем объеме предъявленных и принятых к оплате счетов по медицинской организации, в %</a:t>
                      </a:r>
                      <a:endParaRPr lang="ru-RU" sz="13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8601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u="none" strike="noStrike">
                          <a:latin typeface="Times New Roman"/>
                          <a:cs typeface="Times New Roman"/>
                        </a:rPr>
                        <a:t>Размораживание криоконсервированных эмбрионов с последующим переносом эмбрионов в полость матки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u="none" strike="noStrike">
                          <a:latin typeface="Times New Roman"/>
                          <a:cs typeface="Times New Roman"/>
                        </a:rPr>
                        <a:t>Проведение I этапа ЭКО: стимуляция суперовуляции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u="none" strike="noStrike">
                          <a:latin typeface="Times New Roman"/>
                          <a:cs typeface="Times New Roman"/>
                        </a:rPr>
                        <a:t>Проведение I-II этапов ЭКО: стимуляция суперовуляции, получение яйцеклетки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u="none" strike="noStrike">
                          <a:latin typeface="Times New Roman"/>
                          <a:cs typeface="Times New Roman"/>
                        </a:rPr>
                        <a:t>Проведение I-III этапов ЭКО: стимуляция суперовуляции, получение яйцеклетки, ЭКО и культивирование эмбрионов; без последующей криоконсервации эмбрионов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u="none" strike="noStrike">
                          <a:latin typeface="Times New Roman"/>
                          <a:cs typeface="Times New Roman"/>
                        </a:rPr>
                        <a:t>Проведение I-III этапов ЭКО: стимуляция суперовуляции, получение яйцеклетки, ЭКО и культивирование эмбрионов; с последующей криоконсервацией эмбрионов без переноса эмбрионов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u="none" strike="noStrike">
                          <a:latin typeface="Times New Roman"/>
                          <a:cs typeface="Times New Roman"/>
                        </a:rPr>
                        <a:t>Проведение I-IV этапов ЭКО: стимуляция суперовуляции, получение яйцеклетки, ЭКО и культивирование эмбрионов, внутриматочное введение (перенос) эмбрионов; без осуществления криоконсервации эмбрионов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u="none" strike="noStrike">
                          <a:latin typeface="Times New Roman"/>
                          <a:cs typeface="Times New Roman"/>
                        </a:rPr>
                        <a:t>Проведение I-IV этапов ЭКО: стимуляция суперовуляции, получение яйцеклетки, ЭКО и культивирование эмбрионов, внутриматочное введение (перенос) эмбрионов; с осуществлением криоконсервации эмбрионов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209" marR="6209" marT="6209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«МК «СЕМЬЯ»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Московской области МОНИИАГ им. академика В.И. Краснопольского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61,0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17,1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12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«Московский областной перинатальный центр»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53,6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25,4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«ПРИОР КЛИНИКА»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33,5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26,5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91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репродуктивной медицины «Здоровое наследие»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32,7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29,8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«ХАВЕН»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40,3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36,3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«Наро-Фоминский ПЦ»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ЗДОРОВЬЯ»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«ИЗУМРУД»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«МЕДИНСЕРВИС»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«ЭКО ЦЕНТР»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«ИВАМЕД»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«МЕДИКА-МЕНТЭ»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556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«МЕДЭКО»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Фомина Мичуринский»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36,4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36,4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«МТКЛИНИК»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112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Клиника профессора В.М. Здановского</a:t>
                      </a:r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АО «ГК «МЕДСИ»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«ЭКО-СОДЕЙСТВИЕ»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38,9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27,8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«Центр репродукции «Линия жизни»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53,3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40,0</a:t>
                      </a:r>
                      <a:endParaRPr dirty="0"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«Медицинский центр вспомогательных репродуктивных технологий»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Клиника вспомогательных репродуктивных технологий - «Дети из пробирки»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55,6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АО «МЕДИЦИНА»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4652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15,8</a:t>
                      </a:r>
                      <a:endParaRPr dirty="0"/>
                    </a:p>
                  </a:txBody>
                  <a:tcPr marL="9525" marR="9525" marT="9525" marB="0" anchor="ctr">
                    <a:lnL w="6350" algn="ctr">
                      <a:solidFill>
                        <a:schemeClr val="tx1"/>
                      </a:solidFill>
                    </a:lnL>
                    <a:lnR w="6350" algn="ctr">
                      <a:solidFill>
                        <a:schemeClr val="tx1"/>
                      </a:solidFill>
                    </a:lnR>
                    <a:lnT w="6350" algn="ctr">
                      <a:solidFill>
                        <a:schemeClr val="tx1"/>
                      </a:solidFill>
                    </a:lnT>
                    <a:lnB w="6350" algn="ctr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827584" y="246419"/>
            <a:ext cx="7945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Коэффициент эффективности ЭКО за 9 месяцев 2025 год</a:t>
            </a:r>
            <a:endParaRPr/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>
            <a:off x="390529" y="836712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2391" y="924615"/>
          <a:ext cx="8718710" cy="5855583"/>
        </p:xfrm>
        <a:graphic>
          <a:graphicData uri="http://schemas.openxmlformats.org/drawingml/2006/table">
            <a:tbl>
              <a:tblPr/>
              <a:tblGrid>
                <a:gridCol w="50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1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47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54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2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МО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женщин сделавших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ЭКО 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случаев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ЭКО 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 средств, направленная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 ЭКО, руб</a:t>
                      </a:r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средняя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стоимость,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руб. 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наступивших беременностей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эффективности ЭКО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АО «ГК «МЕДСИ»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2 432 897,00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135 160,94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Клиника вспомогательных репродуктивных технологий - «Дети из пробирки»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936 908,00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104 100,89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Клиника профессора В.М. Здановского</a:t>
                      </a:r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2 936 431,00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133 474,14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репродуктивной медицины «Здоровое наследие»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58 693 643,00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130 430,32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«Наро-Фоминский перинатальный центр»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26 424 910,00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125 236,54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Московской области МОНИИАГ им. академика В.И. Краснопольского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79 158 935,00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96 535,29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«ИЗУМРУД»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11 996 217,00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128 991,58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«Центр репродукции «Линия жизни»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1 589 711,00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105 980,73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«ЭКО ЦЕНТР»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10 104 123,00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113 529,47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«МЕДИКА-МЕНТЭ»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8 126 541,00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145 116,80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«Медицинский центр вспомогательных репродуктивных технологий»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1 445 739,00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120 478,25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«ХАВЕН»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27 038 918,00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119 641,23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«Московский областной перинатальный центр»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79 623 558,00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103 541,69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«ИВАМЕД»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9 017 754,00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125 246,58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«МЕДЭКО»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6 084 869,00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126 768,10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«МЕДИНСЕРВИС»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11 598 983,00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130 325,65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«ЭКО-СОДЕЙСТВИЕ»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2 210 905,00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122 828,06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«ПРИОР КЛИНИКА»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76 711 193,00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128 494,46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Фомина Мичуринский»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4 133 878,00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125 269,03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ЗДОРОВЬЯ»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15 457 048,00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125 667,06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«Международная клиника «СЕМЬЯ»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113 228 612,00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133 053,60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«МТКЛИНИК»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4 236 031,00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141 201,03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АО «МЕДИЦИНА»</a:t>
                      </a:r>
                      <a:endParaRPr/>
                    </a:p>
                  </a:txBody>
                  <a:tcPr marL="72000" marR="36000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178 867,00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178 867,00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2 915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3 005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361 377 593,00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8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120 258,77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704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23,4</a:t>
                      </a:r>
                      <a:endParaRPr/>
                    </a:p>
                  </a:txBody>
                  <a:tcPr marL="7509" marR="7509" marT="750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22306" y="6605420"/>
            <a:ext cx="421694" cy="252580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224763" y="165249"/>
            <a:ext cx="87548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Контрольно-экспертные мероприятия, проведенные СМО по случаям экстракорпорального оплодотворения за 9 месяцев 2025 года</a:t>
            </a:r>
            <a:endParaRPr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323528" y="980728"/>
            <a:ext cx="8656044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22306" y="6605420"/>
            <a:ext cx="421694" cy="252580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22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401387"/>
              </p:ext>
            </p:extLst>
          </p:nvPr>
        </p:nvGraphicFramePr>
        <p:xfrm>
          <a:off x="237373" y="1088322"/>
          <a:ext cx="8669254" cy="5625523"/>
        </p:xfrm>
        <a:graphic>
          <a:graphicData uri="http://schemas.openxmlformats.org/drawingml/2006/table">
            <a:tbl>
              <a:tblPr/>
              <a:tblGrid>
                <a:gridCol w="432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2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8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55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9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15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98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98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75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275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417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24454"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медицинской организации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ЭКО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Кол-во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ЭКМП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Кол-во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случаев с нарушениями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случаев с нарушениями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 нарушения по кодам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 финансовых санкций, руб.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2.12.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2.14.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3.2.1.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3.11.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«Московский областной перинатальный центр»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100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13,0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dirty="0"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2 071 690,10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МОНИИАГ им. академика В.И. Краснопольского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816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309 171,90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«Международная клиника «СЕМЬЯ»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261 511,20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«ПРИОР КЛИНИКА»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137 247,50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"Клиника Фомина Мичуринский"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7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21,2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108 416,60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«ЭКО-СОДЕЙСТВИЕ»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1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</a:rPr>
                        <a:t>5,6</a:t>
                      </a: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52 619,00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репродуктивной медицины «Здоровое наследие»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«Наро-Фоминский перинатальный центр»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«ХАВЕН»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«КЛИНИКА ЗДОРОВЬЯ»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"ЭКО ЦЕНТР"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«МЕДИНСЕРВИС»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«МЕДЭКО»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«ИЗУМРУД»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«МТКЛИНИК»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"МЕДИКА-МЕНТЕЭ"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«ИВАМЕД»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«Центр репродукции «Линия жизни»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Клиника профессора В.М. Здановского</a:t>
                      </a:r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АО «Группа компаний «МЕДСИ»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«Медицинский центр вспомогательных репродуктивных технологий»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АО «МЕДИЦИНА»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Клиника вспомогательных репродуктивных технологий - «Дети из пробирки»</a:t>
                      </a:r>
                      <a:endParaRPr/>
                    </a:p>
                  </a:txBody>
                  <a:tcPr marL="72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01502">
                <a:tc grid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3 005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3 003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79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2,6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2 077 613,50</a:t>
                      </a:r>
                      <a:endParaRPr dirty="0"/>
                    </a:p>
                  </a:txBody>
                  <a:tcPr marL="6436" marR="6436" marT="643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 bwMode="auto"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ЭКМП по случаям оказания медицинской помощи, связанной с проведением пассивной иммунизации против респираторно-синцитиальной вирусной инфекции детям до 2 лет с факторами риска</a:t>
            </a:r>
            <a:b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</a:b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/>
          <p:nvPr/>
        </p:nvSpPr>
        <p:spPr bwMode="auto">
          <a:xfrm>
            <a:off x="827584" y="4005063"/>
            <a:ext cx="7772400" cy="1463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Поручение ФФОМС от 01.08.2025 № 00-10-30-4-06/12035 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22306" y="6605420"/>
            <a:ext cx="421694" cy="252580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Районы Московской области / Карты районов, городов и сёл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733190" y="289529"/>
            <a:ext cx="80853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Схема</a:t>
            </a:r>
            <a:r>
              <a:rPr lang="ru-RU" sz="2200" b="1">
                <a:solidFill>
                  <a:schemeClr val="tx2"/>
                </a:solidFill>
                <a:latin typeface="Times New Roman"/>
                <a:cs typeface="Times New Roman"/>
              </a:rPr>
              <a:t> введения препарата паливизумаб</a:t>
            </a:r>
          </a:p>
        </p:txBody>
      </p:sp>
      <p:sp>
        <p:nvSpPr>
          <p:cNvPr id="10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24</a:t>
            </a:fld>
            <a:endParaRPr lang="ru-RU"/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323528" y="1196754"/>
            <a:ext cx="8555096" cy="9361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>
                <a:solidFill>
                  <a:schemeClr val="tx1"/>
                </a:solidFill>
                <a:latin typeface="Times New Roman"/>
                <a:cs typeface="Times New Roman"/>
              </a:rPr>
              <a:t>Разовая доза препарата составляет 15 мг/кг массы тела ребенка. Вводят препарат внутримышечно, предпочтительно в наружную боковую область бедра. Инъекции проводятся ежемесячно в  течение всего эпидемического сезона. Допустимое отклонение  </a:t>
            </a:r>
            <a:r>
              <a:rPr lang="en-US" sz="120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ru-RU" sz="1200">
                <a:solidFill>
                  <a:schemeClr val="tx1"/>
                </a:solidFill>
                <a:latin typeface="Times New Roman"/>
                <a:cs typeface="Times New Roman"/>
              </a:rPr>
              <a:t> ±5 дней. Изученный в клинических исследованиях курс эффективной иммунопрофилактики включает 5 инъекций препарата в рамках сезонного подъема заболеваемости РСВ </a:t>
            </a:r>
            <a:endParaRPr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2249179"/>
          <a:ext cx="8568200" cy="4536000"/>
        </p:xfrm>
        <a:graphic>
          <a:graphicData uri="http://schemas.openxmlformats.org/drawingml/2006/table">
            <a:tbl>
              <a:tblPr/>
              <a:tblGrid>
                <a:gridCol w="8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Код КСГ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Наименование КСГ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Иной классификационный критерий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Наименование схемы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Тариф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st36.025.1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Проведение иммунизации против респираторно-синцитиальной вирусной инфекции (уровень 1)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 (1 введение) в рамках проведения иммунизации против респираторно-синцитиальной вирусной инфекции (дети до 2-х месяцев, включительно)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до 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40 097,00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st36.025.2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51 мг до 100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71 914,00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st36.025.3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101 мг до 150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103 722,00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st36.025.4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151 мг до 200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135 523,00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st36.026.1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Проведение иммунизации против респираторно-синцитиальной вирусной инфекции (уровень 2)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 (1 введение) в рамках проведения иммунизации против респираторно-синцитиальной вирусной инфекции (дети старше 2-х месяцев)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до 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40 097,00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st36.026.2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51 мг до 100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71 914,00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st36.026.3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101 мг до 150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103 722,00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st36.026.4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151 мг до 200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135 523,00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ds36.012.1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Проведение иммунизации против респираторно-синцитиальной вирусной инфекции (уровень 1)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 (1 введение) в рамках проведения иммунизации против респираторно-синцитиальной вирусной инфекции (дети до 2-х месяцев, включительно)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до 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37 216,00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ds36.012.2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51 мг до 100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67 704,00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ds36.012.3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101 мг до 150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98 192,00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ds36.012.4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151 мг до 200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128 678,00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ds36.013.1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Проведение иммунизации против респираторно-синцитиальной вирусной инфекции (уровень 2)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 (1 введение) в рамках проведения иммунизации против респираторно-синцитиальной вирусной инфекции (дети старше 2-х месяцев)</a:t>
                      </a:r>
                      <a:endParaRPr/>
                    </a:p>
                  </a:txBody>
                  <a:tcPr marL="72000" marR="7200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до 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37 216,00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ds36.013.2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51 мг до 100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67 704,00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ds36.013.3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101 мг до 150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98 192,00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900">
                          <a:latin typeface="Times New Roman"/>
                          <a:cs typeface="Times New Roman"/>
                        </a:rPr>
                        <a:t>ds36.013.4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Паливизумаб, от 151 мг до 200 мг включительно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128 678,00</a:t>
                      </a:r>
                      <a:endParaRPr/>
                    </a:p>
                  </a:txBody>
                  <a:tcPr marL="0" marR="0" marT="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467544" y="980728"/>
            <a:ext cx="8365114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25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04366" y="968159"/>
            <a:ext cx="8582066" cy="392024"/>
          </a:xfrm>
          <a:prstGeom prst="rect">
            <a:avLst/>
          </a:prstGeom>
          <a:ln w="19050">
            <a:noFill/>
          </a:ln>
        </p:spPr>
        <p:txBody>
          <a:bodyPr wrap="none">
            <a:no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0070C0"/>
                </a:solidFill>
                <a:latin typeface="Times New Roman"/>
                <a:cs typeface="Times New Roman"/>
              </a:rPr>
              <a:t>Дети, рожденные до 35 недель</a:t>
            </a:r>
            <a:endParaRPr/>
          </a:p>
          <a:p>
            <a:pPr algn="ctr">
              <a:defRPr/>
            </a:pPr>
            <a:endParaRPr lang="ru-RU" sz="1600" b="1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75399" y="1363573"/>
          <a:ext cx="8640000" cy="2304000"/>
        </p:xfrm>
        <a:graphic>
          <a:graphicData uri="http://schemas.openxmlformats.org/drawingml/2006/table">
            <a:tbl>
              <a:tblPr/>
              <a:tblGrid>
                <a:gridCol w="14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96000">
                <a:tc row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возраст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рожденные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до 35 недель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из них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которым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проведена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вакцино-профилактика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из них количество раз введения вакцины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Случаев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проведения вакцино-профилактики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с диагности-рованной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1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2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3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4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5 и более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дети до 1 года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1 438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610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127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124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146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107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106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1 773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0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дети от 1 года до 2 лет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1 606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752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125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87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190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140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210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2 605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</a:rPr>
                        <a:t>1</a:t>
                      </a:r>
                      <a:endParaRPr lang="ru-RU" sz="1100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3" name="Прямая соединительная линия 12"/>
          <p:cNvCxnSpPr>
            <a:cxnSpLocks/>
          </p:cNvCxnSpPr>
          <p:nvPr/>
        </p:nvCxnSpPr>
        <p:spPr bwMode="auto">
          <a:xfrm>
            <a:off x="529312" y="864570"/>
            <a:ext cx="8289254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auto">
          <a:xfrm>
            <a:off x="259372" y="3771161"/>
            <a:ext cx="8582066" cy="392024"/>
          </a:xfrm>
          <a:prstGeom prst="rect">
            <a:avLst/>
          </a:prstGeom>
          <a:ln w="19050">
            <a:noFill/>
          </a:ln>
        </p:spPr>
        <p:txBody>
          <a:bodyPr wrap="none">
            <a:no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0070C0"/>
                </a:solidFill>
                <a:latin typeface="Times New Roman"/>
                <a:cs typeface="Times New Roman"/>
              </a:rPr>
              <a:t>Дети с бронхолёгочной дисплазией</a:t>
            </a:r>
            <a:endParaRPr/>
          </a:p>
          <a:p>
            <a:pPr algn="ctr">
              <a:defRPr/>
            </a:pPr>
            <a:endParaRPr lang="ru-RU" sz="1600" b="1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75399" y="4163185"/>
          <a:ext cx="8640000" cy="2376000"/>
        </p:xfrm>
        <a:graphic>
          <a:graphicData uri="http://schemas.openxmlformats.org/drawingml/2006/table">
            <a:tbl>
              <a:tblPr/>
              <a:tblGrid>
                <a:gridCol w="14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68000">
                <a:tc row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возраст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 с бронхо-лёгочной дисплазией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из них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которым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проведена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вакцино-профилактика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из них количество раз введения вакцины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Случаев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проведения вакцино-профилактики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с диагности-рованной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1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2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3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4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5 и более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дети до 1 года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113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92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14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20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21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14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23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289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0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дети от 1 года до 2 лет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209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192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16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16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33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25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102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854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0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 bwMode="auto">
          <a:xfrm>
            <a:off x="529312" y="292837"/>
            <a:ext cx="8085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Статистика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529312" y="292837"/>
            <a:ext cx="8085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Статистика</a:t>
            </a:r>
            <a:endParaRPr/>
          </a:p>
        </p:txBody>
      </p:sp>
      <p:sp>
        <p:nvSpPr>
          <p:cNvPr id="10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26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93598" y="1721070"/>
            <a:ext cx="8582066" cy="392024"/>
          </a:xfrm>
          <a:prstGeom prst="rect">
            <a:avLst/>
          </a:prstGeom>
          <a:ln w="19050">
            <a:noFill/>
          </a:ln>
        </p:spPr>
        <p:txBody>
          <a:bodyPr wrap="none">
            <a:no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0070C0"/>
                </a:solidFill>
                <a:latin typeface="Times New Roman"/>
                <a:cs typeface="Times New Roman"/>
              </a:rPr>
              <a:t>Дети с врожденным пороком сердца</a:t>
            </a:r>
            <a:endParaRPr/>
          </a:p>
          <a:p>
            <a:pPr algn="ctr">
              <a:defRPr/>
            </a:pPr>
            <a:endParaRPr lang="ru-RU" sz="1600" b="1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64632" y="2132856"/>
          <a:ext cx="8640000" cy="2520000"/>
        </p:xfrm>
        <a:graphic>
          <a:graphicData uri="http://schemas.openxmlformats.org/drawingml/2006/table">
            <a:tbl>
              <a:tblPr/>
              <a:tblGrid>
                <a:gridCol w="14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68000">
                <a:tc row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возраст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 с врожденным пороком сердца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из них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которым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проведена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вакцино-профилактика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из них количество раз введения вакцины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Случаев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проведения вакцино-профилактики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ЗЛ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с диагности-рованной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РСВ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1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2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3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4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</a:rPr>
                        <a:t>5 и более</a:t>
                      </a:r>
                      <a:endParaRPr lang="ru-RU" sz="100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solidFill>
                      <a:srgbClr val="CDDEF3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дети до 1 года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7 079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233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52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39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47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52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43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695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5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>
                          <a:latin typeface="Times New Roman"/>
                          <a:cs typeface="Times New Roman"/>
                        </a:rPr>
                        <a:t>дети от 1 года до 2 лет</a:t>
                      </a:r>
                      <a:endParaRPr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9 448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288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45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38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64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62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79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1 027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>
                          <a:latin typeface="Times New Roman"/>
                        </a:rPr>
                        <a:t>3</a:t>
                      </a:r>
                      <a:endParaRPr lang="ru-RU" b="0"/>
                    </a:p>
                  </a:txBody>
                  <a:tcPr marL="0" marR="0" marT="0" marB="0" anchor="ctr">
                    <a:lnL w="9525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  <a:lnB w="9525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>
            <a:off x="467544" y="908720"/>
            <a:ext cx="8363654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747282" y="188640"/>
            <a:ext cx="8085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ТОП медицинских организаций </a:t>
            </a:r>
            <a:endParaRPr/>
          </a:p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(высокий процент вакцинированных)</a:t>
            </a:r>
            <a:endParaRPr/>
          </a:p>
        </p:txBody>
      </p:sp>
      <p:sp>
        <p:nvSpPr>
          <p:cNvPr id="10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27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78000" y="1385057"/>
          <a:ext cx="8388000" cy="5040000"/>
        </p:xfrm>
        <a:graphic>
          <a:graphicData uri="http://schemas.openxmlformats.org/drawingml/2006/table">
            <a:tbl>
              <a:tblPr/>
              <a:tblGrid>
                <a:gridCol w="34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Наименование МО прикрепления</a:t>
                      </a:r>
                      <a:endParaRPr/>
                    </a:p>
                  </a:txBody>
                  <a:tcPr marL="8441" marR="8441" marT="8441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детей, прикрепленных к МО, подлежащих вакцинации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 том числе дети, рожденные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до 35 недель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 том числе дети с врожденным пороком сердца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 том числе дети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с бронхо-лёгочной дисплазией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Количество детей, которым проведена вакцинация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от РСВ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вакцини-рованных</a:t>
                      </a: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"ЭЛЕКТРОСТАЛЬСКАЯ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37,1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"ПАВЛОВО-ПОСАДСКАЯ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29,1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"ОРЕХОВО-ЗУЕВСКАЯ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160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27,5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"ШАТУРСКАЯ 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26,7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"НОГИНСКАЯ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175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130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22,9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"ВОСКРЕСЕНСКАЯ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195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182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20,0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"МОЖАЙСКАЯ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20,0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"ЛУХОВИЦКАЯ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19,6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"ДОМОДЕДОВСКАЯ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232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127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114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19,0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spcBef>
                          <a:spcPts val="0"/>
                        </a:spcBef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"КАШИРСКАЯ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B050"/>
                          </a:solidFill>
                          <a:latin typeface="Times New Roman"/>
                          <a:cs typeface="Times New Roman"/>
                        </a:rPr>
                        <a:t>18,8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МОСКОВСКАЯ ОБЛАСТЬ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18 825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3 044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16 527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1 480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12" name="Прямая соединительная линия 11"/>
          <p:cNvCxnSpPr>
            <a:cxnSpLocks/>
          </p:cNvCxnSpPr>
          <p:nvPr/>
        </p:nvCxnSpPr>
        <p:spPr bwMode="auto">
          <a:xfrm>
            <a:off x="539552" y="980728"/>
            <a:ext cx="8293106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754905" y="222457"/>
            <a:ext cx="8085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ТОП медицинских организаций </a:t>
            </a:r>
            <a:endParaRPr/>
          </a:p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/>
                </a:solidFill>
                <a:latin typeface="Times New Roman"/>
                <a:cs typeface="Times New Roman"/>
              </a:rPr>
              <a:t>(низкий процент вакцинированных)</a:t>
            </a:r>
            <a:endParaRPr/>
          </a:p>
        </p:txBody>
      </p:sp>
      <p:sp>
        <p:nvSpPr>
          <p:cNvPr id="10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28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78000" y="1385057"/>
          <a:ext cx="8388000" cy="5040000"/>
        </p:xfrm>
        <a:graphic>
          <a:graphicData uri="http://schemas.openxmlformats.org/drawingml/2006/table">
            <a:tbl>
              <a:tblPr/>
              <a:tblGrid>
                <a:gridCol w="34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Наименование МО прикрепления</a:t>
                      </a:r>
                      <a:endParaRPr/>
                    </a:p>
                  </a:txBody>
                  <a:tcPr marL="8441" marR="8441" marT="8441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детей, прикрепленных к МО, подлежащих вакцинации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 том числе дети, рожденные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до 35 недель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 том числе дети с врожденным пороком сердца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 том числе дети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с бронхо-лёгочной дисплазией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Количество детей, которым проведена вакцинация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от РСВ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вакцини-рованных</a:t>
                      </a:r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"ЖУКОВСКАЯ ОКБ"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938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1,8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"КЛИНСКАЯ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589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554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2,0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МОЦОМД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657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642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2,3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"КРАСНОЗНАМЕНСКАЯ ПОЛИКЛИНИКА"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292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288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2,4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"ЧЕХОВСКАЯ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874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839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2,6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"НАРО-ФОМИНСКАЯ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527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3,0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"ИСТРИНСКАЯ КБ"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607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574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3,1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ФГБУЗ МСЧ №154 ФМБА РОССИИ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3,7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"ВИДНОВСКАЯ КБ"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2 160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249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1 992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81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3,8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ГБУЗ МО "ЕГОРЬЕВСКАЯ БОЛЬНИЦА"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426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18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4,2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МОСКОВСКАЯ ОБЛАСТЬ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18 825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3 044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16 527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322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1 480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7,9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539552" y="980728"/>
            <a:ext cx="8293106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 bwMode="auto"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ЭКМП по случаям оказания медицинской помощи пациентам с сахарным диабетом 1 и 2 типов в возрасте до 18 лет, 18 лет и старше, состоящим под диспансерным наблюдением (январь - сентябрь 2025)</a:t>
            </a:r>
            <a:b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</a:b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/>
          <p:nvPr/>
        </p:nvSpPr>
        <p:spPr bwMode="auto">
          <a:xfrm>
            <a:off x="755576" y="4005064"/>
            <a:ext cx="7772400" cy="1463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Поручение ФФОМС от 02.10.2023 № 00-10-30-4-06/16240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57954" y="1388228"/>
            <a:ext cx="8628092" cy="144016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 b="1">
                <a:solidFill>
                  <a:srgbClr val="0070C0"/>
                </a:solidFill>
                <a:latin typeface="Times New Roman"/>
                <a:cs typeface="Times New Roman"/>
              </a:rPr>
              <a:t>Приказ МЗРФ от 19.03.2021  №231н </a:t>
            </a:r>
            <a:br>
              <a:rPr lang="ru-RU" sz="1800" b="1">
                <a:solidFill>
                  <a:srgbClr val="0070C0"/>
                </a:solidFill>
                <a:latin typeface="Times New Roman"/>
                <a:cs typeface="Times New Roman"/>
              </a:rPr>
            </a:br>
            <a:r>
              <a:rPr lang="ru-RU" sz="1800" b="1">
                <a:solidFill>
                  <a:srgbClr val="0070C0"/>
                </a:solidFill>
                <a:latin typeface="Times New Roman"/>
                <a:cs typeface="Times New Roman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</a:r>
            <a:endParaRPr lang="ru-RU" sz="1800" b="1">
              <a:solidFill>
                <a:srgbClr val="0070C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3" name="Заголовок 1"/>
          <p:cNvSpPr txBox="1"/>
          <p:nvPr/>
        </p:nvSpPr>
        <p:spPr bwMode="auto">
          <a:xfrm>
            <a:off x="418165" y="4149081"/>
            <a:ext cx="8330300" cy="931904"/>
          </a:xfrm>
          <a:prstGeom prst="rect">
            <a:avLst/>
          </a:prstGeom>
          <a:ln>
            <a:solidFill>
              <a:srgbClr val="0D7CC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п.35. Внеплановые целевые ЭКМП проводятся </a:t>
            </a:r>
            <a:endParaRPr/>
          </a:p>
          <a:p>
            <a:pPr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по случаям с летальным исходом</a:t>
            </a:r>
            <a:endParaRPr lang="ru-RU" sz="2000" b="1">
              <a:solidFill>
                <a:schemeClr val="tx2">
                  <a:lumMod val="75000"/>
                </a:schemeClr>
              </a:solidFill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4" name="Прямая соединительная линия 3"/>
          <p:cNvCxnSpPr>
            <a:cxnSpLocks/>
          </p:cNvCxnSpPr>
          <p:nvPr/>
        </p:nvCxnSpPr>
        <p:spPr bwMode="auto">
          <a:xfrm>
            <a:off x="485645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 bwMode="auto">
          <a:xfrm>
            <a:off x="251520" y="102598"/>
            <a:ext cx="8424936" cy="702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ЭКМП по случаям оказания медицинской помощи </a:t>
            </a:r>
            <a:endParaRPr/>
          </a:p>
          <a:p>
            <a:pPr algn="ctr"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в стационаре с летальным исходом</a:t>
            </a:r>
            <a:endParaRPr lang="ru-RU" sz="2000" b="1" cap="all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6" name="Стрелка: вниз 5"/>
          <p:cNvSpPr/>
          <p:nvPr/>
        </p:nvSpPr>
        <p:spPr bwMode="auto">
          <a:xfrm>
            <a:off x="4229962" y="3284984"/>
            <a:ext cx="684076" cy="57606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>
              <a:defRPr/>
            </a:pPr>
            <a:fld id="{D5B631F7-67AC-40A4-9B36-8ECCB5FF2FAE}" type="slidenum">
              <a:rPr lang="ru-RU"/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Районы Московской области / Карты районов, городов и сёл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40982" y="138403"/>
            <a:ext cx="85725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Количество пациентов с сахарным диабетом (</a:t>
            </a:r>
            <a:r>
              <a:rPr lang="en-US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E10, E11)</a:t>
            </a: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, </a:t>
            </a:r>
            <a:endParaRPr/>
          </a:p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нуждающихся в медицинской помощи</a:t>
            </a:r>
            <a:endParaRPr/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>
            <a:off x="539552" y="1052736"/>
            <a:ext cx="8366042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 bwMode="auto">
          <a:xfrm>
            <a:off x="1198340" y="6187078"/>
            <a:ext cx="6998200" cy="504056"/>
          </a:xfrm>
          <a:prstGeom prst="rect">
            <a:avLst/>
          </a:prstGeom>
          <a:solidFill>
            <a:srgbClr val="DDE9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 Поставлены на диспансерное наблюдение </a:t>
            </a:r>
            <a:r>
              <a:rPr lang="en-US">
                <a:solidFill>
                  <a:schemeClr val="tx1"/>
                </a:solidFill>
              </a:rPr>
              <a:t>2</a:t>
            </a:r>
            <a:r>
              <a:rPr lang="ru-RU">
                <a:solidFill>
                  <a:schemeClr val="tx1"/>
                </a:solidFill>
              </a:rPr>
              <a:t>83 204 человека  (</a:t>
            </a:r>
            <a:r>
              <a:rPr lang="ru-RU" i="1">
                <a:solidFill>
                  <a:schemeClr val="tx1"/>
                </a:solidFill>
              </a:rPr>
              <a:t>93,7%</a:t>
            </a:r>
            <a:r>
              <a:rPr lang="ru-RU">
                <a:solidFill>
                  <a:schemeClr val="tx1"/>
                </a:solidFill>
              </a:rPr>
              <a:t>)</a:t>
            </a:r>
            <a:endParaRPr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059832" y="1249930"/>
            <a:ext cx="5845762" cy="1211122"/>
          </a:xfrm>
          <a:prstGeom prst="rect">
            <a:avLst/>
          </a:prstGeom>
          <a:solidFill>
            <a:srgbClr val="DDE9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5000"/>
              </a:lnSpc>
              <a:defRPr/>
            </a:pPr>
            <a:r>
              <a:rPr lang="ru-RU">
                <a:solidFill>
                  <a:schemeClr val="tx1"/>
                </a:solidFill>
              </a:rPr>
              <a:t>Обращались за медицинской помощью с сахарным диабетом (</a:t>
            </a:r>
            <a:r>
              <a:rPr lang="en-US">
                <a:solidFill>
                  <a:schemeClr val="tx1"/>
                </a:solidFill>
              </a:rPr>
              <a:t>E10</a:t>
            </a:r>
            <a:r>
              <a:rPr lang="ru-RU">
                <a:solidFill>
                  <a:schemeClr val="tx1"/>
                </a:solidFill>
              </a:rPr>
              <a:t>,</a:t>
            </a:r>
            <a:r>
              <a:rPr lang="en-US">
                <a:solidFill>
                  <a:schemeClr val="tx1"/>
                </a:solidFill>
              </a:rPr>
              <a:t> E11) </a:t>
            </a:r>
            <a:r>
              <a:rPr lang="ru-RU">
                <a:solidFill>
                  <a:schemeClr val="tx1"/>
                </a:solidFill>
              </a:rPr>
              <a:t>– </a:t>
            </a:r>
            <a:r>
              <a:rPr lang="ru-RU" b="1">
                <a:solidFill>
                  <a:schemeClr val="tx1"/>
                </a:solidFill>
              </a:rPr>
              <a:t>302 640 </a:t>
            </a:r>
            <a:r>
              <a:rPr lang="ru-RU">
                <a:solidFill>
                  <a:schemeClr val="tx1"/>
                </a:solidFill>
              </a:rPr>
              <a:t>человек </a:t>
            </a:r>
            <a:endParaRPr/>
          </a:p>
          <a:p>
            <a:pPr>
              <a:lnSpc>
                <a:spcPct val="125000"/>
              </a:lnSpc>
              <a:defRPr/>
            </a:pPr>
            <a:r>
              <a:rPr lang="ru-RU">
                <a:solidFill>
                  <a:schemeClr val="tx1"/>
                </a:solidFill>
              </a:rPr>
              <a:t>(</a:t>
            </a:r>
            <a:r>
              <a:rPr lang="ru-RU" b="1" i="1">
                <a:solidFill>
                  <a:schemeClr val="tx1"/>
                </a:solidFill>
              </a:rPr>
              <a:t>3,6 %</a:t>
            </a:r>
            <a:r>
              <a:rPr lang="ru-RU">
                <a:solidFill>
                  <a:schemeClr val="tx1"/>
                </a:solidFill>
              </a:rPr>
              <a:t> от численности застрахованных)</a:t>
            </a:r>
            <a:endParaRPr/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/>
        </p:nvGraphicFramePr>
        <p:xfrm>
          <a:off x="340982" y="2969459"/>
          <a:ext cx="4181194" cy="306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12461" y="1249930"/>
            <a:ext cx="2391007" cy="1496333"/>
          </a:xfrm>
          <a:prstGeom prst="rect">
            <a:avLst/>
          </a:prstGeom>
        </p:spPr>
      </p:pic>
      <p:graphicFrame>
        <p:nvGraphicFramePr>
          <p:cNvPr id="18" name="Диаграмма 17"/>
          <p:cNvGraphicFramePr>
            <a:graphicFrameLocks/>
          </p:cNvGraphicFramePr>
          <p:nvPr/>
        </p:nvGraphicFramePr>
        <p:xfrm>
          <a:off x="4724399" y="2969459"/>
          <a:ext cx="4181194" cy="306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" name="Прямоугольник 45"/>
          <p:cNvSpPr/>
          <p:nvPr/>
        </p:nvSpPr>
        <p:spPr bwMode="auto">
          <a:xfrm>
            <a:off x="206636" y="1393656"/>
            <a:ext cx="4365363" cy="2308324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1">
                <a:latin typeface="Times New Roman"/>
                <a:cs typeface="Times New Roman"/>
              </a:rPr>
              <a:t>      </a:t>
            </a:r>
            <a:r>
              <a:rPr lang="ru-RU" sz="1200" b="1" i="1">
                <a:latin typeface="Times New Roman"/>
                <a:cs typeface="Times New Roman"/>
              </a:rPr>
              <a:t>в возрасте до 18 лет: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исследования уровня антител к тканевой трансглутаминазе или/и антител к эндомизию (IgA или IgG при дефиците IgA) при диагностике диабета или при длительности диабета 2 - 5 лет – </a:t>
            </a:r>
            <a:r>
              <a:rPr lang="ru-RU" sz="1200" i="1">
                <a:latin typeface="Times New Roman"/>
                <a:cs typeface="Times New Roman"/>
              </a:rPr>
              <a:t>282 нарушения</a:t>
            </a:r>
            <a:r>
              <a:rPr lang="ru-RU" sz="1200">
                <a:latin typeface="Times New Roman"/>
                <a:cs typeface="Times New Roman"/>
              </a:rPr>
              <a:t>.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исследования уровня тиреотропного гормона, свободного тироксина, антител к тиреопероксидазе и антител к тиреоглобулину у пациентов при диагностике диабета или при отсутствии данных результатов за последние 2 года – </a:t>
            </a:r>
            <a:r>
              <a:rPr lang="ru-RU" sz="1200" i="1">
                <a:latin typeface="Times New Roman"/>
                <a:cs typeface="Times New Roman"/>
              </a:rPr>
              <a:t>180 нарушений,</a:t>
            </a:r>
            <a:endParaRPr lang="ru-RU" sz="1200">
              <a:latin typeface="Times New Roman"/>
              <a:cs typeface="Times New Roman"/>
            </a:endParaRPr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консультации медицинского психолога пациента и/или родителя – </a:t>
            </a:r>
            <a:r>
              <a:rPr lang="ru-RU" sz="1200" i="1">
                <a:latin typeface="Times New Roman"/>
                <a:cs typeface="Times New Roman"/>
              </a:rPr>
              <a:t>174 нарушения</a:t>
            </a:r>
            <a:endParaRPr lang="ru-RU" sz="1200"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817694" y="3330612"/>
            <a:ext cx="685800" cy="19677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51" name="Объект 3"/>
          <p:cNvSpPr txBox="1"/>
          <p:nvPr/>
        </p:nvSpPr>
        <p:spPr bwMode="auto">
          <a:xfrm>
            <a:off x="458128" y="957524"/>
            <a:ext cx="8449916" cy="3263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1400" b="1">
                <a:latin typeface="Times New Roman"/>
                <a:cs typeface="Times New Roman"/>
              </a:rPr>
              <a:t>      Основные нарушения по случаям оказания медицинской помощи с сахарным диабетом 1 типа:</a:t>
            </a:r>
            <a:endParaRPr/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4703647" y="1377026"/>
            <a:ext cx="4088499" cy="2324954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pPr>
              <a:defRPr/>
            </a:pPr>
            <a:r>
              <a:rPr lang="en-US" sz="1200" b="1" i="1">
                <a:latin typeface="Times New Roman"/>
                <a:cs typeface="Times New Roman"/>
              </a:rPr>
              <a:t>     </a:t>
            </a:r>
            <a:r>
              <a:rPr lang="ru-RU" sz="1200" b="1" i="1">
                <a:latin typeface="Times New Roman"/>
                <a:cs typeface="Times New Roman"/>
              </a:rPr>
              <a:t>в возрасте 18 лет и старше: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комплексного обследования стоп не позднее, чем через 5 лет от дебюта СД, далее не реже 1 раза в год – </a:t>
            </a:r>
            <a:r>
              <a:rPr lang="ru-RU" sz="1200" i="1">
                <a:latin typeface="Times New Roman"/>
                <a:cs typeface="Times New Roman"/>
              </a:rPr>
              <a:t>531 нарушение</a:t>
            </a:r>
            <a:r>
              <a:rPr lang="ru-RU" sz="1200">
                <a:latin typeface="Times New Roman"/>
                <a:cs typeface="Times New Roman"/>
              </a:rPr>
              <a:t>,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исследования уровня гликированного гемоглобина в крови не реже 1 раза в 3 месяца –</a:t>
            </a:r>
            <a:r>
              <a:rPr lang="ru-RU" sz="1200" i="1">
                <a:latin typeface="Times New Roman"/>
                <a:cs typeface="Times New Roman"/>
              </a:rPr>
              <a:t>218 нарушений;</a:t>
            </a:r>
            <a:endParaRPr lang="ru-RU" sz="1200">
              <a:latin typeface="Times New Roman"/>
              <a:cs typeface="Times New Roman"/>
            </a:endParaRPr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биомикроскопии глаза и глазного дна под мидриазом не позднее, чем через 5 лет от дебюта СД, далее не реже 1 раза в год – </a:t>
            </a:r>
            <a:r>
              <a:rPr lang="ru-RU" sz="1200" i="1">
                <a:latin typeface="Times New Roman"/>
                <a:cs typeface="Times New Roman"/>
              </a:rPr>
              <a:t>201 нарушение</a:t>
            </a:r>
            <a:endParaRPr lang="ru-RU" sz="1200">
              <a:latin typeface="Times New Roman"/>
              <a:cs typeface="Times New Roman"/>
            </a:endParaRPr>
          </a:p>
        </p:txBody>
      </p:sp>
      <p:sp>
        <p:nvSpPr>
          <p:cNvPr id="12" name="Заголовок 1"/>
          <p:cNvSpPr txBox="1"/>
          <p:nvPr/>
        </p:nvSpPr>
        <p:spPr bwMode="auto">
          <a:xfrm>
            <a:off x="206636" y="525435"/>
            <a:ext cx="2296858" cy="27714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>
                <a:latin typeface="Times New Roman"/>
                <a:cs typeface="Times New Roman"/>
              </a:rPr>
              <a:t>Проверено 82 217 случаев</a:t>
            </a:r>
            <a:endParaRPr/>
          </a:p>
        </p:txBody>
      </p:sp>
      <p:sp>
        <p:nvSpPr>
          <p:cNvPr id="13" name="Заголовок 1"/>
          <p:cNvSpPr txBox="1"/>
          <p:nvPr/>
        </p:nvSpPr>
        <p:spPr bwMode="auto">
          <a:xfrm>
            <a:off x="2879276" y="517511"/>
            <a:ext cx="3607622" cy="27714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>
                <a:latin typeface="Times New Roman"/>
                <a:cs typeface="Times New Roman"/>
              </a:rPr>
              <a:t>     Выявлено 39 087 нарушений  (47,5%)</a:t>
            </a:r>
            <a:endParaRPr/>
          </a:p>
        </p:txBody>
      </p:sp>
      <p:sp>
        <p:nvSpPr>
          <p:cNvPr id="14" name="Заголовок 1"/>
          <p:cNvSpPr txBox="1"/>
          <p:nvPr/>
        </p:nvSpPr>
        <p:spPr bwMode="auto">
          <a:xfrm>
            <a:off x="7491742" y="656082"/>
            <a:ext cx="1296932" cy="30144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500">
                <a:latin typeface="Times New Roman"/>
                <a:cs typeface="Times New Roman"/>
              </a:rPr>
              <a:t>Код 3.2.1</a:t>
            </a:r>
            <a:endParaRPr lang="ru-RU" sz="1350"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3018726" y="1263569"/>
            <a:ext cx="1542993" cy="2938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300">
                <a:solidFill>
                  <a:schemeClr val="tx1"/>
                </a:solidFill>
              </a:rPr>
              <a:t>1 364 нарушение</a:t>
            </a:r>
            <a:endParaRPr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7231912" y="1263569"/>
            <a:ext cx="1556762" cy="2938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300">
                <a:solidFill>
                  <a:schemeClr val="tx1"/>
                </a:solidFill>
              </a:rPr>
              <a:t>2 245 нарушений</a:t>
            </a:r>
            <a:endParaRPr/>
          </a:p>
        </p:txBody>
      </p:sp>
      <p:sp>
        <p:nvSpPr>
          <p:cNvPr id="15" name="Объект 3"/>
          <p:cNvSpPr txBox="1"/>
          <p:nvPr/>
        </p:nvSpPr>
        <p:spPr bwMode="auto">
          <a:xfrm>
            <a:off x="700328" y="3750580"/>
            <a:ext cx="7965519" cy="3263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1400" b="1">
                <a:latin typeface="Times New Roman"/>
                <a:cs typeface="Times New Roman"/>
              </a:rPr>
              <a:t>Основные нарушения по случаям оказания медицинской помощи с сахарным диабетом 2 типа:</a:t>
            </a:r>
            <a:endParaRPr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206637" y="4185260"/>
            <a:ext cx="4365363" cy="156966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1">
                <a:latin typeface="Times New Roman"/>
                <a:cs typeface="Times New Roman"/>
              </a:rPr>
              <a:t>      </a:t>
            </a:r>
            <a:r>
              <a:rPr lang="ru-RU" sz="1200" b="1" i="1">
                <a:latin typeface="Times New Roman"/>
                <a:cs typeface="Times New Roman"/>
              </a:rPr>
              <a:t>в возрасте до 18 лет: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консультации медицинского психолога пациента и/или родителя - </a:t>
            </a:r>
            <a:r>
              <a:rPr lang="ru-RU" sz="1200" i="1">
                <a:latin typeface="Times New Roman"/>
                <a:cs typeface="Times New Roman"/>
              </a:rPr>
              <a:t>2 нарушения;</a:t>
            </a:r>
            <a:endParaRPr lang="ru-RU" sz="1200">
              <a:latin typeface="Times New Roman"/>
              <a:cs typeface="Times New Roman"/>
            </a:endParaRPr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биохимического анализа крови (общий холестерин, липопротеины низкой плотности, липопротеины высокой плотности, триглицериды, АлТ, АсТ), начиная с возраста 10 лет, не реже 1 раза в год - </a:t>
            </a:r>
            <a:r>
              <a:rPr lang="ru-RU" sz="1200" i="1">
                <a:latin typeface="Times New Roman"/>
                <a:cs typeface="Times New Roman"/>
              </a:rPr>
              <a:t>1 нарушение</a:t>
            </a:r>
            <a:endParaRPr lang="ru-RU" sz="1200">
              <a:latin typeface="Times New Roman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3029006" y="4102216"/>
            <a:ext cx="1542994" cy="2938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300">
                <a:solidFill>
                  <a:schemeClr val="tx1"/>
                </a:solidFill>
              </a:rPr>
              <a:t>3</a:t>
            </a:r>
            <a:r>
              <a:rPr lang="ru-RU" sz="1300"/>
              <a:t> </a:t>
            </a:r>
            <a:r>
              <a:rPr lang="ru-RU" sz="1300">
                <a:solidFill>
                  <a:schemeClr val="tx1"/>
                </a:solidFill>
              </a:rPr>
              <a:t>нарушения</a:t>
            </a:r>
            <a:endParaRPr/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4683087" y="4189158"/>
            <a:ext cx="4109059" cy="249299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i="1">
                <a:latin typeface="Times New Roman"/>
                <a:cs typeface="Times New Roman"/>
              </a:rPr>
              <a:t>      </a:t>
            </a:r>
            <a:r>
              <a:rPr lang="ru-RU" sz="1200" b="1" i="1">
                <a:latin typeface="Times New Roman"/>
                <a:cs typeface="Times New Roman"/>
              </a:rPr>
              <a:t>в возрасте 18 лет и старше: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исследования уровня гликированного гемоглобина (HbA1c) 1 раз в 3 мес. – </a:t>
            </a:r>
            <a:r>
              <a:rPr lang="ru-RU" sz="1200" i="1">
                <a:latin typeface="Times New Roman"/>
                <a:cs typeface="Times New Roman"/>
              </a:rPr>
              <a:t>6 842 нарушения,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комплексного обследования стоп не реже 1 раза в год – </a:t>
            </a:r>
            <a:r>
              <a:rPr lang="ru-RU" sz="1200" i="1">
                <a:latin typeface="Times New Roman"/>
                <a:cs typeface="Times New Roman"/>
              </a:rPr>
              <a:t>6 755 нарушений,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непроведение консультации врача-офтальмолога с биомикроскопией глазного дна под мидриазом – </a:t>
            </a:r>
            <a:r>
              <a:rPr lang="ru-RU" sz="1200" i="1">
                <a:latin typeface="Times New Roman"/>
                <a:cs typeface="Times New Roman"/>
              </a:rPr>
              <a:t>4 503 нарушения</a:t>
            </a:r>
            <a:r>
              <a:rPr lang="ru-RU" sz="1200">
                <a:latin typeface="Times New Roman"/>
                <a:cs typeface="Times New Roman"/>
              </a:rPr>
              <a:t>,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исследования биохимического анализа утренней порции мочи не реже 1 раза в год – </a:t>
            </a:r>
            <a:r>
              <a:rPr lang="ru-RU" sz="1200" i="1">
                <a:latin typeface="Times New Roman"/>
                <a:cs typeface="Times New Roman"/>
              </a:rPr>
              <a:t>3 612 нарушений</a:t>
            </a:r>
            <a:r>
              <a:rPr lang="ru-RU" sz="1200">
                <a:latin typeface="Times New Roman"/>
                <a:cs typeface="Times New Roman"/>
              </a:rPr>
              <a:t>,</a:t>
            </a:r>
            <a:endParaRPr/>
          </a:p>
          <a:p>
            <a:pPr marL="214313" indent="-214313">
              <a:buFont typeface="Arial"/>
              <a:buChar char="•"/>
              <a:defRPr/>
            </a:pPr>
            <a:r>
              <a:rPr lang="ru-RU" sz="1200">
                <a:latin typeface="Times New Roman"/>
                <a:cs typeface="Times New Roman"/>
              </a:rPr>
              <a:t>невыполнение исследования СКФ не реже 1 раза в год – </a:t>
            </a:r>
            <a:r>
              <a:rPr lang="ru-RU" sz="1200" i="1">
                <a:latin typeface="Times New Roman"/>
                <a:cs typeface="Times New Roman"/>
              </a:rPr>
              <a:t>3 169 нарушений</a:t>
            </a:r>
            <a:r>
              <a:rPr lang="ru-RU" sz="1200">
                <a:latin typeface="Times New Roman"/>
                <a:cs typeface="Times New Roman"/>
              </a:rPr>
              <a:t>.</a:t>
            </a:r>
            <a:endParaRPr/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7235385" y="4105200"/>
            <a:ext cx="1556761" cy="2938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300">
                <a:solidFill>
                  <a:schemeClr val="tx1"/>
                </a:solidFill>
              </a:rPr>
              <a:t>35 475 нарушений</a:t>
            </a:r>
            <a:endParaRPr/>
          </a:p>
        </p:txBody>
      </p:sp>
      <p:sp>
        <p:nvSpPr>
          <p:cNvPr id="18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 bwMode="auto">
          <a:xfrm>
            <a:off x="685800" y="1556793"/>
            <a:ext cx="7772400" cy="204365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ЭКМП по случаям с переломом проксимального отдела бедренной кости у застрахованных лиц старше 60 лет 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/>
          <p:nvPr/>
        </p:nvSpPr>
        <p:spPr bwMode="auto">
          <a:xfrm>
            <a:off x="827584" y="4005063"/>
            <a:ext cx="7772400" cy="1463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Поручение ФФОМС от 05.09.2023 № 00-10-30-4-06/14203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" name="Заголовок 1"/>
          <p:cNvSpPr>
            <a:spLocks noGrp="1"/>
          </p:cNvSpPr>
          <p:nvPr>
            <p:ph type="title"/>
          </p:nvPr>
        </p:nvSpPr>
        <p:spPr bwMode="auto">
          <a:xfrm>
            <a:off x="333314" y="447030"/>
            <a:ext cx="8567193" cy="4513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400" b="1">
                <a:solidFill>
                  <a:srgbClr val="0070C0"/>
                </a:solidFill>
                <a:latin typeface="Times New Roman"/>
                <a:cs typeface="Times New Roman"/>
              </a:rPr>
              <a:t>             Проверено - 2 634 случаев                              Выявлено</a:t>
            </a:r>
            <a:r>
              <a:rPr lang="ru-RU" sz="140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sz="1400" b="1">
                <a:solidFill>
                  <a:srgbClr val="0070C0"/>
                </a:solidFill>
                <a:latin typeface="Times New Roman"/>
                <a:cs typeface="Times New Roman"/>
              </a:rPr>
              <a:t>971 нарушения (38,9%)</a:t>
            </a:r>
            <a:endParaRPr lang="ru-RU" sz="1400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sp>
        <p:nvSpPr>
          <p:cNvPr id="44" name="Текст 2"/>
          <p:cNvSpPr txBox="1"/>
          <p:nvPr/>
        </p:nvSpPr>
        <p:spPr bwMode="auto">
          <a:xfrm>
            <a:off x="333317" y="1413893"/>
            <a:ext cx="3505333" cy="761361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1350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sz="5400" b="1">
                <a:latin typeface="Times New Roman"/>
                <a:cs typeface="Times New Roman"/>
              </a:rPr>
              <a:t>с давностью травмы менее 48 часов </a:t>
            </a:r>
            <a:endParaRPr/>
          </a:p>
          <a:p>
            <a:pPr marL="0" indent="0" algn="ctr">
              <a:buNone/>
              <a:defRPr/>
            </a:pPr>
            <a:r>
              <a:rPr lang="ru-RU" sz="5400" b="1">
                <a:latin typeface="Times New Roman"/>
                <a:cs typeface="Times New Roman"/>
              </a:rPr>
              <a:t>до хирургического лечения </a:t>
            </a:r>
            <a:endParaRPr/>
          </a:p>
          <a:p>
            <a:pPr marL="0" indent="0" algn="ctr">
              <a:buNone/>
              <a:defRPr/>
            </a:pPr>
            <a:r>
              <a:rPr lang="ru-RU" sz="5400" b="1">
                <a:latin typeface="Times New Roman"/>
                <a:cs typeface="Times New Roman"/>
              </a:rPr>
              <a:t>- 280 нарушений, в т.ч.:</a:t>
            </a:r>
            <a:endParaRPr/>
          </a:p>
        </p:txBody>
      </p:sp>
      <p:sp>
        <p:nvSpPr>
          <p:cNvPr id="45" name="Текст 4"/>
          <p:cNvSpPr txBox="1"/>
          <p:nvPr/>
        </p:nvSpPr>
        <p:spPr bwMode="auto">
          <a:xfrm>
            <a:off x="5395176" y="1471303"/>
            <a:ext cx="3505333" cy="76084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5400" b="1">
                <a:latin typeface="Times New Roman"/>
                <a:cs typeface="Times New Roman"/>
              </a:rPr>
              <a:t>с давностью травмы свыше 48 часов </a:t>
            </a:r>
            <a:endParaRPr/>
          </a:p>
          <a:p>
            <a:pPr marL="0" indent="0" algn="ctr">
              <a:buNone/>
              <a:defRPr/>
            </a:pPr>
            <a:r>
              <a:rPr lang="ru-RU" sz="5400" b="1">
                <a:latin typeface="Times New Roman"/>
                <a:cs typeface="Times New Roman"/>
              </a:rPr>
              <a:t>до хирургического лечения </a:t>
            </a:r>
            <a:endParaRPr/>
          </a:p>
          <a:p>
            <a:pPr marL="0" indent="0" algn="ctr">
              <a:buNone/>
              <a:defRPr/>
            </a:pPr>
            <a:r>
              <a:rPr lang="ru-RU" sz="5400" b="1">
                <a:latin typeface="Times New Roman"/>
                <a:cs typeface="Times New Roman"/>
              </a:rPr>
              <a:t>- 691 нарушение, в т.ч.:</a:t>
            </a:r>
            <a:endParaRPr/>
          </a:p>
        </p:txBody>
      </p:sp>
      <p:sp>
        <p:nvSpPr>
          <p:cNvPr id="46" name="Прямоугольник 45"/>
          <p:cNvSpPr/>
          <p:nvPr/>
        </p:nvSpPr>
        <p:spPr bwMode="auto">
          <a:xfrm rot="10800000" flipV="1">
            <a:off x="348208" y="2333838"/>
            <a:ext cx="8567192" cy="738664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>
                <a:latin typeface="Times New Roman"/>
                <a:cs typeface="Times New Roman"/>
              </a:rPr>
              <a:t>не выполнена </a:t>
            </a:r>
            <a:r>
              <a:rPr lang="ru-RU" sz="1400" b="1">
                <a:latin typeface="Times New Roman"/>
                <a:cs typeface="Times New Roman"/>
              </a:rPr>
              <a:t>рентгенографии</a:t>
            </a:r>
            <a:r>
              <a:rPr lang="ru-RU" sz="14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cs typeface="Times New Roman"/>
              </a:rPr>
              <a:t> </a:t>
            </a:r>
            <a:r>
              <a:rPr lang="ru-RU" sz="1400">
                <a:latin typeface="Times New Roman"/>
                <a:cs typeface="Times New Roman"/>
              </a:rPr>
              <a:t>проксимального отдела бедренной кости и тазобедренного сустава на стороне повреждения в прямой и проксиальной проекциях или КТ тазобедренного сустава</a:t>
            </a:r>
            <a:r>
              <a:rPr lang="ru-RU" sz="14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400" b="1">
                <a:latin typeface="Times New Roman"/>
                <a:cs typeface="Times New Roman"/>
              </a:rPr>
              <a:t>не позднее 30 минут </a:t>
            </a:r>
            <a:r>
              <a:rPr lang="ru-RU" sz="1400">
                <a:latin typeface="Times New Roman"/>
                <a:cs typeface="Times New Roman"/>
              </a:rPr>
              <a:t>от момента поступления в стационар - </a:t>
            </a:r>
            <a:r>
              <a:rPr lang="ru-RU" sz="1400" b="1">
                <a:latin typeface="Times New Roman"/>
                <a:cs typeface="Times New Roman"/>
              </a:rPr>
              <a:t>277</a:t>
            </a:r>
            <a:r>
              <a:rPr lang="ru-RU" sz="1400">
                <a:latin typeface="Times New Roman"/>
                <a:cs typeface="Times New Roman"/>
              </a:rPr>
              <a:t> нарушений </a:t>
            </a:r>
            <a:endParaRPr/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333319" y="3454883"/>
            <a:ext cx="8574089" cy="457707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just">
              <a:defRPr/>
            </a:pPr>
            <a:r>
              <a:rPr lang="ru-RU" sz="1400">
                <a:latin typeface="Times New Roman"/>
                <a:ea typeface="Calibri"/>
              </a:rPr>
              <a:t>не проведено </a:t>
            </a:r>
            <a:r>
              <a:rPr lang="ru-RU" sz="1400" b="1">
                <a:latin typeface="Times New Roman"/>
                <a:ea typeface="Calibri"/>
              </a:rPr>
              <a:t>обезболивание не позднее 30 минут </a:t>
            </a:r>
            <a:r>
              <a:rPr lang="ru-RU" sz="1400">
                <a:latin typeface="Times New Roman"/>
                <a:ea typeface="Calibri"/>
              </a:rPr>
              <a:t>от поступления в стационар – </a:t>
            </a:r>
            <a:r>
              <a:rPr lang="ru-RU" sz="1400" b="1">
                <a:latin typeface="Times New Roman"/>
                <a:ea typeface="Calibri"/>
              </a:rPr>
              <a:t>139</a:t>
            </a:r>
            <a:r>
              <a:rPr lang="ru-RU" sz="1400">
                <a:latin typeface="Times New Roman"/>
                <a:ea typeface="Calibri"/>
              </a:rPr>
              <a:t> нарушений</a:t>
            </a:r>
            <a:endParaRPr lang="ru-RU" sz="1400"/>
          </a:p>
        </p:txBody>
      </p:sp>
      <p:sp>
        <p:nvSpPr>
          <p:cNvPr id="48" name="Прямоугольник 47"/>
          <p:cNvSpPr/>
          <p:nvPr/>
        </p:nvSpPr>
        <p:spPr bwMode="auto">
          <a:xfrm>
            <a:off x="333327" y="4314233"/>
            <a:ext cx="8574089" cy="413348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anchor="ctr">
            <a:noAutofit/>
          </a:bodyPr>
          <a:lstStyle/>
          <a:p>
            <a:pPr>
              <a:defRPr/>
            </a:pPr>
            <a:r>
              <a:rPr lang="ru-RU" sz="1400">
                <a:latin typeface="Times New Roman"/>
                <a:ea typeface="Calibri"/>
              </a:rPr>
              <a:t>не выполнено КТ и/или МРТ (при внутрисуставных переломах) – </a:t>
            </a:r>
            <a:r>
              <a:rPr lang="ru-RU" sz="1400" b="1">
                <a:latin typeface="Times New Roman"/>
                <a:ea typeface="Calibri"/>
              </a:rPr>
              <a:t>179</a:t>
            </a:r>
            <a:r>
              <a:rPr lang="ru-RU" sz="1400">
                <a:latin typeface="Times New Roman"/>
                <a:ea typeface="Calibri"/>
              </a:rPr>
              <a:t> нарушений</a:t>
            </a:r>
            <a:endParaRPr lang="ru-RU" sz="1400"/>
          </a:p>
        </p:txBody>
      </p:sp>
      <p:sp>
        <p:nvSpPr>
          <p:cNvPr id="49" name="Прямоугольник 48"/>
          <p:cNvSpPr/>
          <p:nvPr/>
        </p:nvSpPr>
        <p:spPr bwMode="auto">
          <a:xfrm>
            <a:off x="3131839" y="5031960"/>
            <a:ext cx="5768669" cy="892552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300">
                <a:latin typeface="Times New Roman"/>
                <a:ea typeface="Calibri"/>
              </a:rPr>
              <a:t>не выполнен остеосинтез перелома чрезвертельного, межвертельного, подвертельного у пациентов старше 60 лет не позднее 48 часов после поступления в стационар (при отсутствии медицинских противопоказаний) - </a:t>
            </a:r>
            <a:r>
              <a:rPr lang="ru-RU" sz="1300" b="1">
                <a:latin typeface="Times New Roman"/>
                <a:ea typeface="Calibri"/>
              </a:rPr>
              <a:t>164</a:t>
            </a:r>
            <a:r>
              <a:rPr lang="ru-RU" sz="1300">
                <a:latin typeface="Times New Roman"/>
                <a:ea typeface="Calibri"/>
              </a:rPr>
              <a:t> нарушения </a:t>
            </a:r>
            <a:endParaRPr lang="ru-RU" sz="1300"/>
          </a:p>
        </p:txBody>
      </p:sp>
      <p:sp>
        <p:nvSpPr>
          <p:cNvPr id="50" name="Прямоугольник 49"/>
          <p:cNvSpPr/>
          <p:nvPr/>
        </p:nvSpPr>
        <p:spPr bwMode="auto">
          <a:xfrm>
            <a:off x="3131839" y="5969311"/>
            <a:ext cx="5775569" cy="692497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300">
                <a:latin typeface="Times New Roman"/>
                <a:ea typeface="Calibri"/>
              </a:rPr>
              <a:t>не выполнен остеосинтез или эндопротезирование перелома ШБК у пациентов старше 60 лет не позднее 48 часов после поступления в стационар (при отсутствии медицинских противопоказаний) – </a:t>
            </a:r>
            <a:r>
              <a:rPr lang="ru-RU" sz="1300" b="1">
                <a:latin typeface="Times New Roman"/>
                <a:ea typeface="Calibri"/>
              </a:rPr>
              <a:t>172 </a:t>
            </a:r>
            <a:r>
              <a:rPr lang="ru-RU" sz="1300">
                <a:latin typeface="Times New Roman"/>
                <a:ea typeface="Calibri"/>
              </a:rPr>
              <a:t>нарушения </a:t>
            </a:r>
            <a:endParaRPr lang="ru-RU" sz="13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817694" y="3330612"/>
            <a:ext cx="685800" cy="19677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51" name="Объект 3"/>
          <p:cNvSpPr txBox="1"/>
          <p:nvPr/>
        </p:nvSpPr>
        <p:spPr bwMode="auto">
          <a:xfrm>
            <a:off x="999256" y="3048636"/>
            <a:ext cx="1731531" cy="3651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1400" b="1">
                <a:latin typeface="Times New Roman"/>
                <a:cs typeface="Times New Roman"/>
              </a:rPr>
              <a:t>     49 нарушений</a:t>
            </a:r>
            <a:endParaRPr/>
          </a:p>
        </p:txBody>
      </p:sp>
      <p:sp>
        <p:nvSpPr>
          <p:cNvPr id="52" name="Объект 3"/>
          <p:cNvSpPr txBox="1"/>
          <p:nvPr/>
        </p:nvSpPr>
        <p:spPr bwMode="auto">
          <a:xfrm>
            <a:off x="6636067" y="3030364"/>
            <a:ext cx="1572935" cy="36512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182880" indent="-182880" algn="l" defTabSz="91440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/>
              <a:buChar char="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1400" b="1">
                <a:solidFill>
                  <a:schemeClr val="tx1"/>
                </a:solidFill>
                <a:latin typeface="Times New Roman"/>
                <a:cs typeface="Times New Roman"/>
              </a:rPr>
              <a:t>    125 нарушений</a:t>
            </a:r>
            <a:endParaRPr/>
          </a:p>
        </p:txBody>
      </p:sp>
      <p:sp>
        <p:nvSpPr>
          <p:cNvPr id="53" name="Объект 5"/>
          <p:cNvSpPr txBox="1"/>
          <p:nvPr/>
        </p:nvSpPr>
        <p:spPr bwMode="auto">
          <a:xfrm>
            <a:off x="6467887" y="3869466"/>
            <a:ext cx="1865096" cy="352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  <a:defRPr/>
            </a:pPr>
            <a:r>
              <a:rPr lang="ru-RU" sz="1400" b="1">
                <a:latin typeface="Times New Roman"/>
                <a:cs typeface="Times New Roman"/>
              </a:rPr>
              <a:t>        83 нарушения</a:t>
            </a:r>
            <a:endParaRPr/>
          </a:p>
        </p:txBody>
      </p:sp>
      <p:sp>
        <p:nvSpPr>
          <p:cNvPr id="54" name="Объект 3"/>
          <p:cNvSpPr txBox="1"/>
          <p:nvPr/>
        </p:nvSpPr>
        <p:spPr bwMode="auto">
          <a:xfrm>
            <a:off x="1031224" y="3869066"/>
            <a:ext cx="1572935" cy="3525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182880" indent="-182880" algn="l" defTabSz="91440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/>
              <a:buChar char="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>
                <a:solidFill>
                  <a:schemeClr val="tx1"/>
                </a:solidFill>
                <a:latin typeface="Times New Roman"/>
                <a:cs typeface="Times New Roman"/>
              </a:rPr>
              <a:t>56 нарушений</a:t>
            </a:r>
            <a:endParaRPr/>
          </a:p>
        </p:txBody>
      </p:sp>
      <p:sp>
        <p:nvSpPr>
          <p:cNvPr id="55" name="Объект 3"/>
          <p:cNvSpPr txBox="1"/>
          <p:nvPr/>
        </p:nvSpPr>
        <p:spPr bwMode="auto">
          <a:xfrm>
            <a:off x="1031226" y="4679776"/>
            <a:ext cx="1572935" cy="3521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182880" indent="-182880" algn="l" defTabSz="91440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/>
              <a:buChar char="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/>
              <a:buChar char="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1400" b="1">
                <a:solidFill>
                  <a:schemeClr val="tx1"/>
                </a:solidFill>
                <a:latin typeface="Times New Roman"/>
                <a:cs typeface="Times New Roman"/>
              </a:rPr>
              <a:t>    85 нарушений</a:t>
            </a:r>
            <a:endParaRPr/>
          </a:p>
        </p:txBody>
      </p:sp>
      <p:sp>
        <p:nvSpPr>
          <p:cNvPr id="57" name="Объект 5"/>
          <p:cNvSpPr txBox="1"/>
          <p:nvPr/>
        </p:nvSpPr>
        <p:spPr bwMode="auto">
          <a:xfrm>
            <a:off x="6562664" y="4679776"/>
            <a:ext cx="1909296" cy="35218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  <a:defRPr/>
            </a:pPr>
            <a:r>
              <a:rPr lang="ru-RU" sz="1400" b="1">
                <a:latin typeface="Times New Roman"/>
                <a:cs typeface="Times New Roman"/>
              </a:rPr>
              <a:t>94 нарушения</a:t>
            </a:r>
            <a:endParaRPr/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13150" y="1029128"/>
            <a:ext cx="8986453" cy="401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100">
                <a:solidFill>
                  <a:schemeClr val="tx1"/>
                </a:solidFill>
                <a:latin typeface="Arial"/>
                <a:cs typeface="Arial"/>
              </a:rPr>
              <a:t>﻿</a:t>
            </a:r>
            <a:endParaRPr lang="ru-RU" sz="2100" b="1" cap="all">
              <a:solidFill>
                <a:srgbClr val="4F81BD">
                  <a:lumMod val="75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20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33</a:t>
            </a:fld>
            <a:endParaRPr lang="ru-RU"/>
          </a:p>
        </p:txBody>
      </p:sp>
      <p:sp>
        <p:nvSpPr>
          <p:cNvPr id="21" name="Заголовок 1"/>
          <p:cNvSpPr txBox="1"/>
          <p:nvPr/>
        </p:nvSpPr>
        <p:spPr bwMode="auto">
          <a:xfrm>
            <a:off x="340762" y="978854"/>
            <a:ext cx="8552300" cy="4513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Код 3.2.1</a:t>
            </a:r>
            <a:endParaRPr lang="ru-RU" sz="140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 bwMode="auto">
          <a:xfrm>
            <a:off x="685800" y="1556793"/>
            <a:ext cx="7772400" cy="204365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ЭКМП по случаям ЭКМП по случаям медицинской помощи, оказанной застрахованным лицам с диагнозом «Ишемическая болезнь сердца» (коды по МКБ-10 I20.0, I21, I22, I24.0 и I25) январь - август 2025 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/>
          <p:nvPr/>
        </p:nvSpPr>
        <p:spPr bwMode="auto">
          <a:xfrm>
            <a:off x="827584" y="4005063"/>
            <a:ext cx="7772400" cy="1463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200" b="1" i="1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Поручение ФФОМС от 05.09.2023</a:t>
            </a:r>
            <a:endParaRPr lang="ru-RU" b="1" i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34</a:t>
            </a:fld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Районы Московской области / Карты районов, городов и сёл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72773" y="215951"/>
            <a:ext cx="85725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Количество пациентов с диагнозом «Ишемическая болезнь сердца», нуждающихся в медицинской помощи</a:t>
            </a:r>
            <a:endParaRPr/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>
            <a:off x="467544" y="1052736"/>
            <a:ext cx="843805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 bwMode="auto">
          <a:xfrm>
            <a:off x="408098" y="5121617"/>
            <a:ext cx="2795750" cy="1367294"/>
          </a:xfrm>
          <a:prstGeom prst="rect">
            <a:avLst/>
          </a:prstGeom>
          <a:solidFill>
            <a:srgbClr val="E7EF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 Поставлены </a:t>
            </a:r>
            <a:endParaRPr/>
          </a:p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на диспансерное наблюдение </a:t>
            </a:r>
            <a:endParaRPr/>
          </a:p>
          <a:p>
            <a:pPr algn="ctr">
              <a:defRPr/>
            </a:pPr>
            <a:r>
              <a:rPr lang="ru-RU" sz="2000">
                <a:solidFill>
                  <a:schemeClr val="tx1"/>
                </a:solidFill>
              </a:rPr>
              <a:t>451</a:t>
            </a:r>
            <a:r>
              <a:rPr lang="en-US" sz="2000">
                <a:solidFill>
                  <a:schemeClr val="tx1"/>
                </a:solidFill>
              </a:rPr>
              <a:t> </a:t>
            </a:r>
            <a:r>
              <a:rPr lang="ru-RU" sz="2000">
                <a:solidFill>
                  <a:schemeClr val="tx1"/>
                </a:solidFill>
              </a:rPr>
              <a:t>459</a:t>
            </a:r>
            <a:r>
              <a:rPr lang="ru-RU">
                <a:solidFill>
                  <a:schemeClr val="tx1"/>
                </a:solidFill>
              </a:rPr>
              <a:t> человек  (</a:t>
            </a:r>
            <a:r>
              <a:rPr lang="ru-RU" i="1">
                <a:solidFill>
                  <a:schemeClr val="tx1"/>
                </a:solidFill>
              </a:rPr>
              <a:t>76,8%</a:t>
            </a:r>
            <a:r>
              <a:rPr lang="ru-RU">
                <a:solidFill>
                  <a:schemeClr val="tx1"/>
                </a:solidFill>
              </a:rPr>
              <a:t>)</a:t>
            </a:r>
            <a:endParaRPr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12461" y="1379396"/>
            <a:ext cx="8493133" cy="1165004"/>
          </a:xfrm>
          <a:prstGeom prst="rect">
            <a:avLst/>
          </a:prstGeom>
          <a:solidFill>
            <a:srgbClr val="E7EF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b="1">
                <a:solidFill>
                  <a:schemeClr val="tx1"/>
                </a:solidFill>
              </a:rPr>
              <a:t>Обращались за медицинской помощью с ишемической болезнью сердца</a:t>
            </a:r>
            <a:r>
              <a:rPr lang="ru-RU">
                <a:solidFill>
                  <a:schemeClr val="tx1"/>
                </a:solidFill>
              </a:rPr>
              <a:t> (</a:t>
            </a:r>
            <a:r>
              <a:rPr lang="nn-NO" sz="1600">
                <a:solidFill>
                  <a:schemeClr val="tx1"/>
                </a:solidFill>
              </a:rPr>
              <a:t>I20 - I25</a:t>
            </a:r>
            <a:r>
              <a:rPr lang="en-US">
                <a:solidFill>
                  <a:schemeClr val="tx1"/>
                </a:solidFill>
              </a:rPr>
              <a:t>) </a:t>
            </a:r>
            <a:r>
              <a:rPr lang="ru-RU">
                <a:solidFill>
                  <a:schemeClr val="tx1"/>
                </a:solidFill>
              </a:rPr>
              <a:t>– </a:t>
            </a:r>
            <a:r>
              <a:rPr lang="ru-RU" b="1">
                <a:solidFill>
                  <a:schemeClr val="tx1"/>
                </a:solidFill>
              </a:rPr>
              <a:t>587 171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человек </a:t>
            </a:r>
            <a:endParaRPr/>
          </a:p>
          <a:p>
            <a:pPr>
              <a:defRPr/>
            </a:pPr>
            <a:r>
              <a:rPr lang="ru-RU">
                <a:solidFill>
                  <a:schemeClr val="tx1"/>
                </a:solidFill>
              </a:rPr>
              <a:t>(</a:t>
            </a:r>
            <a:r>
              <a:rPr lang="ru-RU" b="1" i="1">
                <a:solidFill>
                  <a:schemeClr val="tx1"/>
                </a:solidFill>
              </a:rPr>
              <a:t>6,5%</a:t>
            </a:r>
            <a:r>
              <a:rPr lang="ru-RU">
                <a:solidFill>
                  <a:schemeClr val="tx1"/>
                </a:solidFill>
              </a:rPr>
              <a:t> от численности застрахованных)</a:t>
            </a:r>
            <a:endParaRPr/>
          </a:p>
        </p:txBody>
      </p:sp>
      <p:graphicFrame>
        <p:nvGraphicFramePr>
          <p:cNvPr id="18" name="Диаграмма 17"/>
          <p:cNvGraphicFramePr>
            <a:graphicFrameLocks/>
          </p:cNvGraphicFramePr>
          <p:nvPr/>
        </p:nvGraphicFramePr>
        <p:xfrm>
          <a:off x="3504994" y="2805048"/>
          <a:ext cx="5400600" cy="3792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08098" y="2949060"/>
            <a:ext cx="2795750" cy="1992093"/>
          </a:xfrm>
          <a:prstGeom prst="rect">
            <a:avLst/>
          </a:prstGeom>
        </p:spPr>
      </p:pic>
      <p:sp>
        <p:nvSpPr>
          <p:cNvPr id="10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35</a:t>
            </a:fld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36</a:t>
            </a:fld>
            <a:endParaRPr lang="ru-RU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67544" y="1052736"/>
            <a:ext cx="843805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 bwMode="auto">
          <a:xfrm>
            <a:off x="348759" y="1288876"/>
            <a:ext cx="8615728" cy="646327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ru-RU" sz="1200">
                <a:latin typeface="Times New Roman"/>
                <a:cs typeface="Times New Roman"/>
              </a:rPr>
              <a:t>за январь – сентябрь 2025 года на оплату предъявлено </a:t>
            </a:r>
            <a:r>
              <a:rPr lang="ru-RU" sz="1200" b="1">
                <a:latin typeface="Times New Roman"/>
                <a:cs typeface="Times New Roman"/>
              </a:rPr>
              <a:t>688 случаев тромболитической терапии</a:t>
            </a:r>
            <a:r>
              <a:rPr lang="ru-RU" sz="1200"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lnSpc>
                <a:spcPct val="125000"/>
              </a:lnSpc>
              <a:defRPr/>
            </a:pPr>
            <a:r>
              <a:rPr lang="ru-RU" sz="1200">
                <a:latin typeface="Times New Roman"/>
                <a:cs typeface="Times New Roman"/>
              </a:rPr>
              <a:t>(выполненной 683 пациентов с острым коронарным синдромом с подъемом сегмента </a:t>
            </a:r>
            <a:r>
              <a:rPr lang="en-US" sz="1200">
                <a:latin typeface="Times New Roman"/>
                <a:cs typeface="Times New Roman"/>
              </a:rPr>
              <a:t>ST</a:t>
            </a:r>
            <a:r>
              <a:rPr lang="ru-RU" sz="1200">
                <a:latin typeface="Times New Roman"/>
                <a:cs typeface="Times New Roman"/>
              </a:rPr>
              <a:t> вне медицинской организации) </a:t>
            </a:r>
            <a:endParaRPr/>
          </a:p>
        </p:txBody>
      </p:sp>
      <p:sp>
        <p:nvSpPr>
          <p:cNvPr id="9" name="TextBox 8"/>
          <p:cNvSpPr txBox="1"/>
          <p:nvPr/>
        </p:nvSpPr>
        <p:spPr bwMode="auto">
          <a:xfrm>
            <a:off x="2627785" y="2400701"/>
            <a:ext cx="4032448" cy="821736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 anchor="t">
            <a:no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ru-RU" sz="1200" b="1">
                <a:latin typeface="Times New Roman"/>
                <a:cs typeface="Times New Roman"/>
              </a:rPr>
              <a:t>645 случая</a:t>
            </a:r>
            <a:r>
              <a:rPr lang="ru-RU" sz="1200"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lnSpc>
                <a:spcPct val="125000"/>
              </a:lnSpc>
              <a:defRPr/>
            </a:pPr>
            <a:r>
              <a:rPr lang="ru-RU" sz="1200">
                <a:latin typeface="Times New Roman"/>
                <a:cs typeface="Times New Roman"/>
              </a:rPr>
              <a:t>после проведения тромболитической терапии пациенты доставлены в медицинскую организацию</a:t>
            </a:r>
            <a:endParaRPr/>
          </a:p>
        </p:txBody>
      </p:sp>
      <p:sp>
        <p:nvSpPr>
          <p:cNvPr id="10" name="TextBox 9"/>
          <p:cNvSpPr txBox="1"/>
          <p:nvPr/>
        </p:nvSpPr>
        <p:spPr bwMode="auto">
          <a:xfrm>
            <a:off x="348759" y="2400700"/>
            <a:ext cx="1846976" cy="821736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no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ru-RU" sz="1200" b="1">
                <a:latin typeface="Times New Roman"/>
                <a:cs typeface="Times New Roman"/>
              </a:rPr>
              <a:t>22 случая</a:t>
            </a:r>
            <a:r>
              <a:rPr lang="ru-RU" sz="1200"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lnSpc>
                <a:spcPct val="125000"/>
              </a:lnSpc>
              <a:defRPr/>
            </a:pPr>
            <a:r>
              <a:rPr lang="ru-RU" sz="1200">
                <a:latin typeface="Times New Roman"/>
                <a:cs typeface="Times New Roman"/>
              </a:rPr>
              <a:t>завершились летальным исходом</a:t>
            </a:r>
            <a:endParaRPr/>
          </a:p>
        </p:txBody>
      </p:sp>
      <p:sp>
        <p:nvSpPr>
          <p:cNvPr id="11" name="TextBox 10"/>
          <p:cNvSpPr txBox="1"/>
          <p:nvPr/>
        </p:nvSpPr>
        <p:spPr bwMode="auto">
          <a:xfrm>
            <a:off x="7117512" y="2400701"/>
            <a:ext cx="1846976" cy="821736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21 случай</a:t>
            </a:r>
            <a:r>
              <a:rPr lang="ru-RU" sz="1200"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медицинская помощь оказана, больной оставлен на месте</a:t>
            </a:r>
            <a:endParaRPr/>
          </a:p>
        </p:txBody>
      </p:sp>
      <p:sp>
        <p:nvSpPr>
          <p:cNvPr id="12" name="TextBox 11"/>
          <p:cNvSpPr txBox="1"/>
          <p:nvPr/>
        </p:nvSpPr>
        <p:spPr bwMode="auto">
          <a:xfrm>
            <a:off x="844224" y="3632779"/>
            <a:ext cx="3401560" cy="690398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482 случая госпитализации</a:t>
            </a:r>
            <a:endParaRPr lang="ru-RU" sz="1200"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медицинскими организациями 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предъявлены на оплату </a:t>
            </a:r>
            <a:endParaRPr/>
          </a:p>
        </p:txBody>
      </p:sp>
      <p:sp>
        <p:nvSpPr>
          <p:cNvPr id="13" name="TextBox 12"/>
          <p:cNvSpPr txBox="1"/>
          <p:nvPr/>
        </p:nvSpPr>
        <p:spPr bwMode="auto">
          <a:xfrm>
            <a:off x="5570567" y="3632779"/>
            <a:ext cx="3157930" cy="690398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по 163 случаям</a:t>
            </a:r>
            <a:r>
              <a:rPr lang="ru-RU" sz="1200"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информация о дальнейшей госпитализации 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в реестре счетов отсутствует</a:t>
            </a:r>
            <a:endParaRPr/>
          </a:p>
        </p:txBody>
      </p:sp>
      <p:sp>
        <p:nvSpPr>
          <p:cNvPr id="14" name="TextBox 13"/>
          <p:cNvSpPr txBox="1"/>
          <p:nvPr/>
        </p:nvSpPr>
        <p:spPr bwMode="auto">
          <a:xfrm>
            <a:off x="5570567" y="4749241"/>
            <a:ext cx="1374992" cy="1200329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113 случаев </a:t>
            </a:r>
            <a:r>
              <a:rPr lang="ru-RU" sz="1200"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пациенты застрахованы на территории Московской области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7353505" y="4749241"/>
            <a:ext cx="1374992" cy="1200328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50 случаях 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имели полис ОМС другой территории</a:t>
            </a:r>
            <a:endParaRPr/>
          </a:p>
        </p:txBody>
      </p:sp>
      <p:sp>
        <p:nvSpPr>
          <p:cNvPr id="16" name="TextBox 15"/>
          <p:cNvSpPr txBox="1"/>
          <p:nvPr/>
        </p:nvSpPr>
        <p:spPr bwMode="auto">
          <a:xfrm>
            <a:off x="190668" y="4749241"/>
            <a:ext cx="1511214" cy="1938992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356 случаев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пациентам </a:t>
            </a:r>
            <a:endParaRPr/>
          </a:p>
          <a:p>
            <a:pPr algn="ctr">
              <a:defRPr/>
            </a:pPr>
            <a:r>
              <a:rPr lang="ru-RU" sz="1200">
                <a:latin typeface="Times New Roman"/>
                <a:cs typeface="Times New Roman"/>
              </a:rPr>
              <a:t>с острым коронарным синдромом с подъемом сегмента ST выполнено чрескожное коронарное вмешательство</a:t>
            </a:r>
            <a:endParaRPr/>
          </a:p>
        </p:txBody>
      </p:sp>
      <p:sp>
        <p:nvSpPr>
          <p:cNvPr id="17" name="TextBox 16"/>
          <p:cNvSpPr txBox="1"/>
          <p:nvPr/>
        </p:nvSpPr>
        <p:spPr bwMode="auto">
          <a:xfrm>
            <a:off x="1954672" y="4749241"/>
            <a:ext cx="1511215" cy="1938992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73 случая </a:t>
            </a:r>
            <a:r>
              <a:rPr lang="ru-RU" sz="1200">
                <a:latin typeface="Times New Roman"/>
                <a:cs typeface="Times New Roman"/>
              </a:rPr>
              <a:t>выполнены иные диагностические исследования  и оперативные вмешательства, не относящиеся к чрескожному коронарному вмешательству</a:t>
            </a:r>
            <a:endParaRPr/>
          </a:p>
        </p:txBody>
      </p:sp>
      <p:sp>
        <p:nvSpPr>
          <p:cNvPr id="18" name="TextBox 17"/>
          <p:cNvSpPr txBox="1"/>
          <p:nvPr/>
        </p:nvSpPr>
        <p:spPr bwMode="auto">
          <a:xfrm>
            <a:off x="3718678" y="4749241"/>
            <a:ext cx="1346308" cy="1938992"/>
          </a:xfrm>
          <a:prstGeom prst="rect">
            <a:avLst/>
          </a:prstGeom>
          <a:noFill/>
          <a:ln w="19050">
            <a:solidFill>
              <a:srgbClr val="0D7CC1"/>
            </a:solidFill>
          </a:ln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ru-RU" sz="1200" b="1">
                <a:latin typeface="Times New Roman"/>
                <a:cs typeface="Times New Roman"/>
              </a:rPr>
              <a:t>53 случая </a:t>
            </a:r>
            <a:r>
              <a:rPr lang="ru-RU" sz="1200">
                <a:latin typeface="Times New Roman"/>
                <a:cs typeface="Times New Roman"/>
              </a:rPr>
              <a:t>оперативное вмешательство не проводилось (из них, в 16 случаях инфаркт миокарда не подтвержден)</a:t>
            </a:r>
            <a:endParaRPr/>
          </a:p>
        </p:txBody>
      </p:sp>
      <p:cxnSp>
        <p:nvCxnSpPr>
          <p:cNvPr id="20" name="Прямая со стрелкой 19"/>
          <p:cNvCxnSpPr>
            <a:cxnSpLocks/>
          </p:cNvCxnSpPr>
          <p:nvPr/>
        </p:nvCxnSpPr>
        <p:spPr bwMode="auto">
          <a:xfrm flipH="1">
            <a:off x="1915244" y="2036469"/>
            <a:ext cx="648072" cy="2160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cxnSpLocks/>
          </p:cNvCxnSpPr>
          <p:nvPr/>
        </p:nvCxnSpPr>
        <p:spPr bwMode="auto">
          <a:xfrm>
            <a:off x="6818038" y="2039267"/>
            <a:ext cx="662988" cy="2338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cxnSpLocks/>
          </p:cNvCxnSpPr>
          <p:nvPr/>
        </p:nvCxnSpPr>
        <p:spPr bwMode="auto">
          <a:xfrm>
            <a:off x="4574710" y="2022716"/>
            <a:ext cx="0" cy="3064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cxnSpLocks/>
          </p:cNvCxnSpPr>
          <p:nvPr/>
        </p:nvCxnSpPr>
        <p:spPr bwMode="auto">
          <a:xfrm flipH="1">
            <a:off x="2846191" y="3336372"/>
            <a:ext cx="648072" cy="2160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cxnSpLocks/>
          </p:cNvCxnSpPr>
          <p:nvPr/>
        </p:nvCxnSpPr>
        <p:spPr bwMode="auto">
          <a:xfrm>
            <a:off x="5997245" y="3318542"/>
            <a:ext cx="662988" cy="2338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cxnSpLocks/>
          </p:cNvCxnSpPr>
          <p:nvPr/>
        </p:nvCxnSpPr>
        <p:spPr bwMode="auto">
          <a:xfrm>
            <a:off x="7481026" y="4419282"/>
            <a:ext cx="662988" cy="2338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cxnSpLocks/>
          </p:cNvCxnSpPr>
          <p:nvPr/>
        </p:nvCxnSpPr>
        <p:spPr bwMode="auto">
          <a:xfrm flipH="1">
            <a:off x="1115616" y="4419282"/>
            <a:ext cx="648072" cy="2160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cxnSpLocks/>
          </p:cNvCxnSpPr>
          <p:nvPr/>
        </p:nvCxnSpPr>
        <p:spPr bwMode="auto">
          <a:xfrm flipH="1">
            <a:off x="6067336" y="4428197"/>
            <a:ext cx="648072" cy="2160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cxnSpLocks/>
          </p:cNvCxnSpPr>
          <p:nvPr/>
        </p:nvCxnSpPr>
        <p:spPr bwMode="auto">
          <a:xfrm>
            <a:off x="3472101" y="4419282"/>
            <a:ext cx="662988" cy="2338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cxnSpLocks/>
          </p:cNvCxnSpPr>
          <p:nvPr/>
        </p:nvCxnSpPr>
        <p:spPr bwMode="auto">
          <a:xfrm>
            <a:off x="2627785" y="4382990"/>
            <a:ext cx="0" cy="3064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 bwMode="auto">
          <a:xfrm>
            <a:off x="390877" y="125634"/>
            <a:ext cx="85725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Случаи медицинской помощи, оказанным  пациентам с острым коронарным синдромом </a:t>
            </a:r>
            <a:endParaRPr/>
          </a:p>
          <a:p>
            <a:pPr algn="ctr">
              <a:spcBef>
                <a:spcPts val="0"/>
              </a:spcBef>
              <a:defRPr/>
            </a:pPr>
            <a:r>
              <a:rPr lang="ru-RU" sz="16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с подъемом сегмента ST на электрокардиограмме, которым после тромболитической терапии не выполнено чрескожное коронарное вмешательство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364016" y="248718"/>
            <a:ext cx="8572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048" y="1105270"/>
          <a:ext cx="8725787" cy="5504012"/>
        </p:xfrm>
        <a:graphic>
          <a:graphicData uri="http://schemas.openxmlformats.org/drawingml/2006/table">
            <a:tbl>
              <a:tblPr/>
              <a:tblGrid>
                <a:gridCol w="4433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8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93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61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случаев экспертиз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68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медицинской помощи, оказанной по профилю «медицинская реабилитация» в амбулаторных условиях </a:t>
                      </a:r>
                      <a:endParaRPr/>
                    </a:p>
                  </a:txBody>
                  <a:tcPr marL="36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ФБУЗ «МСЧ № 9» ФМБА России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1 638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1 217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6 086 841,90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373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медицинской помощи, предъявленные к оплате за счет средств ОМС, по профилю медицинской помощи «травматология и ортопедия» с проведением операций с использованием эндопротезов, которые  не приобретались</a:t>
                      </a:r>
                      <a:endParaRPr/>
                    </a:p>
                  </a:txBody>
                  <a:tcPr marL="36000" marR="3600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Московской области «Истринская клиническая больница»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1 697 109,56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446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предъявленные к оплате в рамках КСГ st36.013 - st36.015 «Проведение антимикробной терапии инфекций, вызванных полирезистентными микроорганизмами (уровни 1 - 3)» на предмет наличия результатов микробиологического исследования, подтверждающего наличие инфекции, вызванной полирезистентными микроорганизмами, обоснованности смены антимикробного препарата, по случаям, где в рамках одной истории болезни на оплату было предъявлено несколько КСГ из диапазона st36.013 - st36.015, а также соблюдения длительности применения антимикробных препаратов в соответствии с ДКК (от 5 суток/от 10 суток)</a:t>
                      </a:r>
                      <a:endParaRPr/>
                    </a:p>
                  </a:txBody>
                  <a:tcPr marL="36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5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</a:t>
                      </a:r>
                      <a:r>
                        <a:rPr sz="105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«Сергиево-Посадская больница», </a:t>
                      </a:r>
                      <a:r>
                        <a:rPr lang="ru-RU" sz="105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</a:t>
                      </a:r>
                      <a:r>
                        <a:rPr sz="105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«Одинцовская больница», </a:t>
                      </a:r>
                      <a:r>
                        <a:rPr lang="ru-RU" sz="105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</a:t>
                      </a:r>
                      <a:r>
                        <a:rPr sz="105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«Домодедовская больница», ООО «Хавен»</a:t>
                      </a:r>
                      <a:endParaRPr sz="105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3 251 997,92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38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  предъявленные в реестрах счетов на оплату, но не подтвержденные записями в первичной медицинской документации</a:t>
                      </a:r>
                      <a:endParaRPr/>
                    </a:p>
                  </a:txBody>
                  <a:tcPr marL="36000" marR="3600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"Медцентр"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62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144 966,83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615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оказанной  пациентам с инфарктом мозга на предмет наличия диагнозов I63.3 и I63.5, оценки правомерности пердъявления на оплату последующих случаев (не является ли заболевания из класса G следствием закономерного прогрессирования основного заболевания или осложнением основного заболевания), а также подтверждения обоснованности применения коэффициента сложности лечения пациента «Развертывание индивидуального поста» (факт развертывания индивидуального поста), обоснованности выписки пациента при условии оформления госпитализации в тот же день или на следующий день и предъявления к оплате двух КСГ в рамках одного законченного случая</a:t>
                      </a:r>
                      <a:endParaRPr/>
                    </a:p>
                  </a:txBody>
                  <a:tcPr marL="36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ГБУЗ МО «Королевская больница»,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«Орехово-Зуевская больница»,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«Пушкинская клиническая больница им. проф. Розанова В.Н.»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555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505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91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22 251 839,04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>
            <a:off x="403701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360061" y="244965"/>
            <a:ext cx="8572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994039"/>
              </p:ext>
            </p:extLst>
          </p:nvPr>
        </p:nvGraphicFramePr>
        <p:xfrm>
          <a:off x="238116" y="959531"/>
          <a:ext cx="8654764" cy="5715906"/>
        </p:xfrm>
        <a:graphic>
          <a:graphicData uri="http://schemas.openxmlformats.org/drawingml/2006/table">
            <a:tbl>
              <a:tblPr/>
              <a:tblGrid>
                <a:gridCol w="4045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8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99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622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К-во случаев экспертиз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771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Случаев МП, оказанные в рамках КСГ st36.004.1 «Факторы, влияющие на состояние здоровья населения и обращения в учреждения здравоохранения (уровень 1)» с кодом диагноза по МКБ-10 Z38.0 «Один ребенок, рожденный в стационаре», Z38.3 «Двойня, рожденная в стационаре» или Z38.1 «Один ребенок, рожденный вне стационара», в том числе на предмет обоснованности предъявления к оплате данных случаев одновременно с КСГ по профилю «Акушерство и гинекология», предусматривающих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родоразрешение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куда включены расходы на пребывание новорожденного в МО, где произошли роды</a:t>
                      </a:r>
                      <a:endParaRPr sz="1000" dirty="0"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ГБУЗ МО «Серпуховский родильный дом», </a:t>
                      </a:r>
                      <a:endParaRPr sz="1050"/>
                    </a:p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«Подольский родильный дом» </a:t>
                      </a:r>
                      <a:endParaRPr sz="105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  <a:round/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1 613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820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10 279 021,60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063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Случаи летальных исходов, «искусственно» разделенные и предъявленные к оплате по двум КСГ и с оформлением в ряде случаев медицинских карт стационарного больного с разными номерами</a:t>
                      </a:r>
                      <a:endParaRPr sz="1000" dirty="0"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50" b="0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«Одинцовская больница»,  </a:t>
                      </a:r>
                    </a:p>
                    <a:p>
                      <a:pPr algn="ctr">
                        <a:defRPr/>
                      </a:pPr>
                      <a:r>
                        <a:rPr lang="ru-RU" sz="1050" b="0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«Балашихинская больница»,  </a:t>
                      </a:r>
                    </a:p>
                    <a:p>
                      <a:pPr algn="ctr">
                        <a:defRPr/>
                      </a:pPr>
                      <a:r>
                        <a:rPr lang="ru-RU" sz="1050" b="0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«Орехово-Зуевская больница»</a:t>
                      </a:r>
                      <a:endParaRPr sz="105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241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86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  <a:round/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1 199 875,71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36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Случай МП, предъявленные к оплате  в рамках КСГ ds29.001 «Операции на костно-мышечной системе и суставах (уровень 1)» в сочетании с услугой A16.04.051 «Внутрисуставное введение заменителей (протезов) синовиальной жидкости», без предоставления документов (товарные накладные), подтверждающих приобретение заменителей (протезов) синовиальной жидкости для внутрисуставного введения</a:t>
                      </a:r>
                      <a:endParaRPr sz="1000" dirty="0"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</a:t>
                      </a: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«Дубненская больница»</a:t>
                      </a:r>
                      <a:endParaRPr sz="105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  <a:round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951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951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25 612 250,00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203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предъявленные медицинскими организациями к оплате после даты наступления летального исхода ЗЛ</a:t>
                      </a:r>
                      <a:endParaRPr sz="1000" dirty="0"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ГБУЗ Московской области  «Московская областная станция скорой медицинской помощи», 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50" b="0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defRPr/>
                      </a:pPr>
                      <a:r>
                        <a:rPr lang="ru-RU" sz="1050" b="0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 «Коломенская больница»,  </a:t>
                      </a:r>
                    </a:p>
                    <a:p>
                      <a:pPr algn="ctr">
                        <a:defRPr/>
                      </a:pPr>
                      <a:r>
                        <a:rPr lang="ru-RU" sz="1050" b="0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 «Солнечногорская больница»</a:t>
                      </a:r>
                      <a:endParaRPr sz="105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108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66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689 825,55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578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 с нарушением  схемы маршрутизации взрослых пациентов с хронической болезнью почек, нуждающихся в проведении заместительной почечной терапии</a:t>
                      </a:r>
                      <a:endParaRPr sz="1000" dirty="0"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«Электростальская больница»</a:t>
                      </a:r>
                      <a:endParaRPr sz="105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</a:t>
                      </a:r>
                      <a:endParaRPr sz="110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51 890,08</a:t>
                      </a:r>
                      <a:endParaRPr sz="1100" dirty="0"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38</a:t>
            </a:fld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399747" y="836712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364014" y="252725"/>
            <a:ext cx="8572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5434" y="1268760"/>
          <a:ext cx="8493131" cy="5120491"/>
        </p:xfrm>
        <a:graphic>
          <a:graphicData uri="http://schemas.openxmlformats.org/drawingml/2006/table">
            <a:tbl>
              <a:tblPr/>
              <a:tblGrid>
                <a:gridCol w="42310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5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77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случаев экспертиз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069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предъявленные к оплате за счет средств обязательного медицинского страхования и одновременно с этим, оплаченных в рамках договора оказания платных медицинских услуг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«Мытищинская ОКБ»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8 419 774,00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16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пересечения сроков лечения в условиях круглосуточного стационара ФГАУ «НМИЦ «МНТК «Микрохирургия глаза» им. акад. С.Н. Федорова Минздрава России и амбулаторных условиях медицинских организаций Московской области 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46 медицинских организаций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203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203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279 009,57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799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оказанные по профилю «медицинская реабилитация» в амбулаторных условиях и условиях дневного стационара в медицинских организациях частной формы собственности на предмет обоснованности предъявления к оплате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20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ООО «Огонёк-ЭС», ООО «ЭКОМЕД», ООО «ВЕНТУ-МЕДИКАЛ»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563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881 185,50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795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пересечения сроков лечения в условиях круглосуточного стационара и амбулаторных условиях 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138 </a:t>
                      </a:r>
                      <a:r>
                        <a:rPr lang="ru-RU" sz="120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медицинских организаций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9 214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6 029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8 409 603,13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974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 по профилю офтальмология с проведением операций на органах зрения с использованием интраокулярных линз, в отсутствие списания ИОЛ в книге складского учета материалов, предоставленной офтальмологическим отделением 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«Наро-Фоминская больница»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174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3 059 092,39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39</a:t>
            </a:fld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403701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1875" y="1104673"/>
          <a:ext cx="8460000" cy="16314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0000"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Принято на оплату случаев</a:t>
                      </a:r>
                      <a:endParaRPr/>
                    </a:p>
                  </a:txBody>
                  <a:tcPr marL="6566" marR="6566" marT="656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Проверено случаев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на ЭКМП</a:t>
                      </a:r>
                      <a:endParaRPr/>
                    </a:p>
                  </a:txBody>
                  <a:tcPr marL="6566" marR="6566" marT="656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Выявлено нарушений</a:t>
                      </a:r>
                      <a:endParaRPr/>
                    </a:p>
                  </a:txBody>
                  <a:tcPr marL="6566" marR="6566" marT="656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400" b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8755" marR="8755" marT="875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8755" marR="8755" marT="875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количество</a:t>
                      </a:r>
                      <a:endParaRPr/>
                    </a:p>
                  </a:txBody>
                  <a:tcPr marL="6566" marR="6566" marT="656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от проверенных</a:t>
                      </a:r>
                      <a:endParaRPr/>
                    </a:p>
                  </a:txBody>
                  <a:tcPr marL="6566" marR="6566" marT="656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санкции,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млн. рублей</a:t>
                      </a:r>
                      <a:endParaRPr/>
                    </a:p>
                  </a:txBody>
                  <a:tcPr marL="6566" marR="6566" marT="6566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43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21 578</a:t>
                      </a:r>
                      <a:endParaRPr/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15 527</a:t>
                      </a:r>
                      <a:endParaRPr/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6 163</a:t>
                      </a:r>
                      <a:endParaRPr/>
                    </a:p>
                  </a:txBody>
                  <a:tcPr marL="7144" marR="7144" marT="714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39,7%</a:t>
                      </a:r>
                      <a:endParaRPr/>
                    </a:p>
                  </a:txBody>
                  <a:tcPr marL="7144" marR="7144" marT="714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115,60</a:t>
                      </a:r>
                      <a:endParaRPr/>
                    </a:p>
                  </a:txBody>
                  <a:tcPr marL="7144" marR="7144" marT="714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1875" y="2952111"/>
          <a:ext cx="8460000" cy="356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u="none" strike="noStrike">
                          <a:latin typeface="Times New Roman"/>
                          <a:cs typeface="Times New Roman"/>
                        </a:rPr>
                        <a:t>Код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1" u="none" strike="noStrike">
                          <a:latin typeface="Times New Roman"/>
                          <a:cs typeface="Times New Roman"/>
                        </a:rPr>
                        <a:t>дефекта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Наименование дефекта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u="none" strike="noStrike">
                          <a:latin typeface="Times New Roman"/>
                          <a:cs typeface="Times New Roman"/>
                        </a:rPr>
                        <a:t>кол-во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000" b="1" u="none" strike="noStrike">
                          <a:latin typeface="Times New Roman"/>
                          <a:cs typeface="Times New Roman"/>
                        </a:rPr>
                        <a:t>дефектов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доля от общего числа дефектов, %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3.2.1</a:t>
                      </a:r>
                      <a:endParaRPr lang="ru-RU" sz="11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ru-RU" sz="1000" b="0" i="0" u="none" strike="noStrike">
                          <a:latin typeface="Times New Roman"/>
                          <a:cs typeface="Times New Roman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не повлиявшее на состояние здоровья застрахованного лица</a:t>
                      </a:r>
                      <a:endParaRPr/>
                    </a:p>
                  </a:txBody>
                  <a:tcPr marL="72000" marR="72000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2 959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1" u="none" strike="noStrike">
                          <a:latin typeface="Times New Roman"/>
                          <a:cs typeface="Times New Roman"/>
                        </a:rPr>
                        <a:t>48,0%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3.11</a:t>
                      </a:r>
                      <a:endParaRPr lang="ru-RU" sz="11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ru-RU" sz="1000" b="0" i="0" u="none" strike="noStrike">
                          <a:latin typeface="Times New Roman"/>
                          <a:cs typeface="Times New Roman"/>
                        </a:rPr>
                        <a:t>Отсутствие в медицинской документации результатов обследований, осмотров, консультаций специалистов, дневниковых записей, позволяющих оценить динамику состояния здоровья застрахованного лица, объем, характер, условия предоставления медицинской помощи и провести оценку качества оказанной медицинской помощи</a:t>
                      </a:r>
                      <a:endParaRPr/>
                    </a:p>
                  </a:txBody>
                  <a:tcPr marL="72000" marR="72000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1 419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1" u="none" strike="noStrike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lang="ru-RU" sz="1100" b="0" i="1" u="none" strike="noStrike">
                          <a:latin typeface="Times New Roman"/>
                          <a:cs typeface="Times New Roman"/>
                        </a:rPr>
                        <a:t>,0%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lang="en-US" sz="1100" b="1" u="none" strike="noStrike">
                          <a:latin typeface="Times New Roman"/>
                          <a:cs typeface="Times New Roman"/>
                        </a:rPr>
                        <a:t>.1.1</a:t>
                      </a:r>
                      <a:endParaRPr lang="ru-RU" sz="11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ru-RU" sz="1000" b="0" i="0" u="none" strike="noStrike">
                          <a:latin typeface="Times New Roman"/>
                          <a:cs typeface="Times New Roman"/>
                        </a:rPr>
                        <a:t>Установление неверного диагноза, связанное с невыполнением, несвоевременным или ненадлежащим выполнением необходимых пациенту диагностических и (или) лечебных мероприятий, не повлиявшее на состояние здоровья застрахованного лица</a:t>
                      </a:r>
                      <a:endParaRPr/>
                    </a:p>
                  </a:txBody>
                  <a:tcPr marL="72000" marR="72000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1" u="none" strike="noStrike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lang="ru-RU" sz="1100" b="1" u="none" strike="noStrike">
                          <a:latin typeface="Times New Roman"/>
                          <a:cs typeface="Times New Roman"/>
                        </a:rPr>
                        <a:t>42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1" u="none" strike="noStrike">
                          <a:latin typeface="Times New Roman"/>
                          <a:cs typeface="Times New Roman"/>
                        </a:rPr>
                        <a:t>10,4%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3.1.5</a:t>
                      </a:r>
                      <a:endParaRPr lang="ru-RU" sz="1100" b="1" i="0" u="none" strike="noStrike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Установление неверного диагноза, связанное с невыполнением, несвоевременным или ненадлежащим выполнением необходимых пациенту диагностических и (или) лечебных мероприятий, приведшее к летальному исходу</a:t>
                      </a:r>
                      <a:endParaRPr/>
                    </a:p>
                  </a:txBody>
                  <a:tcPr marL="72000" marR="72000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100" b="1" u="none" strike="noStrike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0" i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0,</a:t>
                      </a:r>
                      <a:r>
                        <a:rPr lang="en-US" sz="1100" b="0" i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lang="ru-RU" sz="1100" b="0" i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2%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3.2.4</a:t>
                      </a:r>
                      <a:endParaRPr/>
                    </a:p>
                  </a:txBody>
                  <a:tcPr marL="7144" marR="7144" marT="7144" marB="0" anchor="ctr"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приведшее к летальному исходу</a:t>
                      </a:r>
                      <a:endParaRPr/>
                    </a:p>
                  </a:txBody>
                  <a:tcPr marL="72000" marR="72000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100" b="1" u="none" strike="noStrike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b="0" i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0,</a:t>
                      </a:r>
                      <a:r>
                        <a:rPr lang="en-US" sz="1100" b="0" i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lang="ru-RU" sz="1100" b="0" i="1" u="none" strike="noStrike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2%</a:t>
                      </a:r>
                      <a:endParaRPr/>
                    </a:p>
                  </a:txBody>
                  <a:tcPr marL="7144" marR="7144" marT="7144" marB="0" anchor="ctr">
                    <a:lnL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L>
                    <a:lnR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R>
                    <a:lnT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T>
                    <a:lnB w="12700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 bwMode="auto">
          <a:xfrm>
            <a:off x="251520" y="102598"/>
            <a:ext cx="8424936" cy="702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﻿</a:t>
            </a: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ЭКМП по случаям оказания медицинской помощи </a:t>
            </a:r>
            <a:endParaRPr/>
          </a:p>
          <a:p>
            <a:pPr algn="ctr"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в стационаре с летальным исходом за 9 месяцев 2025 года</a:t>
            </a:r>
            <a:endParaRPr lang="ru-RU" sz="2000" b="1" cap="all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>
            <a:off x="485645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48465" y="6584156"/>
            <a:ext cx="400406" cy="273844"/>
          </a:xfrm>
        </p:spPr>
        <p:txBody>
          <a:bodyPr/>
          <a:lstStyle/>
          <a:p>
            <a:pPr>
              <a:defRPr/>
            </a:pPr>
            <a:fld id="{D5B631F7-67AC-40A4-9B36-8ECCB5FF2FAE}" type="slidenum">
              <a:rPr lang="ru-RU"/>
              <a:t>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 thruBlk="1"/>
      </p:transition>
    </mc:Choice>
    <mc:Fallback xmlns="" xmlns:m="http://schemas.openxmlformats.org/officeDocument/2006/math" xmlns:w="http://schemas.openxmlformats.org/wordprocessingml/2006/main">
      <p:transition spd="slow" advClick="1">
        <p:fade thruBlk="1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374917" y="258143"/>
            <a:ext cx="8572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7687" y="1137295"/>
          <a:ext cx="8548623" cy="5027644"/>
        </p:xfrm>
        <a:graphic>
          <a:graphicData uri="http://schemas.openxmlformats.org/drawingml/2006/table">
            <a:tbl>
              <a:tblPr/>
              <a:tblGrid>
                <a:gridCol w="322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4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5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5154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случаев экспертиз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361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оказанные детям на койках "хирургия"  и случаи, оказанные детям  по профилю "детская хирургия" при отсутствии в МО коек соответствующего профиля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«Клинская больница»,                               ГБУЗ МО «Коломенская больница»,                             ГБУЗ МО «Наро-Фоминская больница»,                                                        ГБУЗ МО «Шатурская больница»,   ГБУЗ МО «Луховицкая больница», ГБУЗ МО «Павлово-Посадская больница»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509 370,82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838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Установление причин невыполнения пациентам с заболеваниями органов кровообращения: стентирования для больных с инфарктом миокарда, имплантации частотно-адаптированного кардиостимулятора взрослым, эндоваскулярной деструкции дополнительных путей и аритмогенных зон сердца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«Орехово-Зуевская больница»,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200" b="0" i="0" u="none" strike="noStrike" cap="non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ГБУЗ Московской области «Красногорская больница», ГБУЗ Московской области «Балашихинская больница», ГБУЗ Московской области «Подольская областная клиническая больница»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1 947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332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3 633 267,40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оказанной в условиях дневного и круглосуточного стационаров на предмет обоснованности назначения дорогостоящих лекарственных препаратов</a:t>
                      </a:r>
                      <a:endParaRPr/>
                    </a:p>
                  </a:txBody>
                  <a:tcPr marL="72000" marR="36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59 медицинских организаций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4 238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295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11 974 189,71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40</a:t>
            </a:fld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403701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364014" y="230141"/>
            <a:ext cx="8572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 spc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43855" y="1628800"/>
          <a:ext cx="8456290" cy="4167896"/>
        </p:xfrm>
        <a:graphic>
          <a:graphicData uri="http://schemas.openxmlformats.org/drawingml/2006/table">
            <a:tbl>
              <a:tblPr/>
              <a:tblGrid>
                <a:gridCol w="3724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71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3728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случаев экспертиз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068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оказанные в условиях круглосуточного стационара в федеральных медицинских организациях на предмет обоснованности госпитализации в экстренной форме</a:t>
                      </a:r>
                      <a:endParaRPr/>
                    </a:p>
                  </a:txBody>
                  <a:tcPr marL="72000" marR="72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11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ФГБУЗ ЦМСЧ № 21 ФМБА России, ФГБУЗ ЦМСЧ № 94 ФМБА России, ФГБУЗ МСЧ № 154 ФМБА России, ФБУЗ МСЧ № 9 ФМБА России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358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117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3 031 675,80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0892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МП, оказанные по профилю «медицинская реабилитация» в условиях дневного стационара на предмет обоснованности предъявления к оплате в рамках КСГ ds37.017 «Медицинская реабилитация в детском нейрореабилитационном отделении в медицинской организации 4 группы» которая предназначалась только для федеральных МО</a:t>
                      </a:r>
                      <a:endParaRPr/>
                    </a:p>
                  </a:txBody>
                  <a:tcPr marL="72000" marR="7200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 «Премиум Клиник - 2» 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352 390,00</a:t>
                      </a:r>
                      <a:endParaRPr/>
                    </a:p>
                  </a:txBody>
                  <a:tcPr marL="3360" marR="3360" marT="3360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41</a:t>
            </a:fld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403701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403701" y="249233"/>
            <a:ext cx="8572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 spc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32255" y="1111857"/>
          <a:ext cx="8479489" cy="5590703"/>
        </p:xfrm>
        <a:graphic>
          <a:graphicData uri="http://schemas.openxmlformats.org/drawingml/2006/table">
            <a:tbl>
              <a:tblPr/>
              <a:tblGrid>
                <a:gridCol w="1215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9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58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5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3296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Медицинская организация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случаев экспертиз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96">
                <a:tc row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МП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 поводу повторного удаления одного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 того же постоянного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зуба пациентам 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«Дмитровская стоматологическая поликлиника», ГБУЗ МО «Истринская клиническая больница»,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«Щелковская стоматологическая поликлиника»                               </a:t>
                      </a:r>
                      <a:endParaRPr/>
                    </a:p>
                  </a:txBody>
                  <a:tcPr marL="72000" marR="36000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93 341,34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8152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АО «Летно-исследовательский институт им. М.М. Громова»,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«Видновская стоматологическая поликлиника», ГБУЗ МО «Люберецкая областная больница» 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ФГБУ «12 Консультационно-диагностический центр» Министерства обороны Российской Федерации.</a:t>
                      </a:r>
                      <a:endParaRPr/>
                    </a:p>
                  </a:txBody>
                  <a:tcPr marL="72000" marR="36000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238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124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231 101,50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841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«Егорьевская стоматологическая поликлиника», ГБУЗ МО «Жуковская стоматологическая поликлиника», ФГБУЗ МСЧ № 170 ФМБА России,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ЧУЗ «Поликлиника «РЖД-Медицина «Ожерелье»,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«Воскресенская стоматологическая поликлиника»,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«Дмитровская больница»,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«Лобненская больница»,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«Наро-Фоминская больница»,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ФГБУЗ «ЦМСЧ № 21 ФМБА»,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ФГБУЗ «МСЧ № 154 ФМБА», </a:t>
                      </a:r>
                      <a:endParaRPr/>
                    </a:p>
                    <a:p>
                      <a:pPr algn="l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«Московская областная стоматологическая поликлиника»</a:t>
                      </a:r>
                      <a:endParaRPr/>
                    </a:p>
                  </a:txBody>
                  <a:tcPr marL="72000" marR="36000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297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187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430 747,64</a:t>
                      </a:r>
                      <a:endParaRPr/>
                    </a:p>
                  </a:txBody>
                  <a:tcPr marL="3569" marR="3569" marT="3569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073"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 w="12700" algn="ctr">
                      <a:noFill/>
                    </a:lnL>
                    <a:lnR w="12700" algn="ctr">
                      <a:noFill/>
                    </a:lnR>
                    <a:lnT w="635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 w="12700" algn="ctr">
                      <a:noFill/>
                    </a:lnL>
                    <a:lnR w="12700" algn="ctr">
                      <a:noFill/>
                    </a:lnR>
                    <a:lnT w="635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 w="12700" algn="ctr">
                      <a:noFill/>
                    </a:lnL>
                    <a:lnR w="12700" algn="ctr">
                      <a:noFill/>
                    </a:lnR>
                    <a:lnT w="635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 w="12700" algn="ctr">
                      <a:noFill/>
                    </a:lnL>
                    <a:lnR w="12700" algn="ctr">
                      <a:noFill/>
                    </a:lnR>
                    <a:lnT w="635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 w="12700" algn="ctr">
                      <a:noFill/>
                    </a:lnL>
                    <a:lnR w="12700" algn="ctr">
                      <a:noFill/>
                    </a:lnR>
                    <a:lnT w="635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69" marR="3569" marT="3569" marB="0" anchor="b">
                    <a:lnL w="12700" algn="ctr">
                      <a:noFill/>
                    </a:lnL>
                    <a:lnR w="12700" algn="ctr">
                      <a:noFill/>
                    </a:lnR>
                    <a:lnT w="635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42</a:t>
            </a:fld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403701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364014" y="268087"/>
            <a:ext cx="85725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 spc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latin typeface="Times New Roman"/>
                <a:cs typeface="Times New Roman"/>
              </a:rPr>
              <a:t>Результаты тематических экспертиз </a:t>
            </a:r>
            <a:endParaRPr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64014" y="1212746"/>
          <a:ext cx="8493131" cy="5377167"/>
        </p:xfrm>
        <a:graphic>
          <a:graphicData uri="http://schemas.openxmlformats.org/drawingml/2006/table">
            <a:tbl>
              <a:tblPr/>
              <a:tblGrid>
                <a:gridCol w="3039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94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594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Тема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Медицинская организация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 экспертиз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К-во дефектов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Финансовые санкции, рублей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199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Выставление на оплату случаев КТ и МРТ двух и более анатомических областей, проведенных одному пациенту в один день с применением нескольких тарифов с контрастированием 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Московской области «Истринская клиническая больница»,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«Люберецкая областная больница» 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228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130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357 898,76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150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выставления на оплату случаев КТ и МРТ с контрастированием, на следующий день после фактического выполнения 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ФГБУЗ МЧС № 154 ФМБА,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 «Мытищинская ОКБ», ГБУЗ МО «Наро-Фоминская больница».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449 636,68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672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Случаи КТ двух и более анатомических областей, выполненные одному и тому же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пациенту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в один день и предъявленные к оплате в разные даты с применением тарифа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 контрастным усилением к обоим случаям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ГБУЗ МО «Орехово-Зуевская больница»,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ФБУЗ «МСЧ № 9» ФМБА 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64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655 510,34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1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Выставление на оплату случаев КТ и МРТ двух и более анатомических областей, проведенных одному пациенту в один день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 применением нескольких тарифов с контрастированием, а также случаи неподтвержденные записями в журнале оказанных услуг 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ГБУЗ Московской области «Клинская больница»,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ФГБУ ФНКЦ ФХМ им.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Ю.Н. Лопухина ФМБА России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140 803,00</a:t>
                      </a:r>
                      <a:endParaRPr/>
                    </a:p>
                  </a:txBody>
                  <a:tcPr marL="2966" marR="2966" marT="2966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8C38DA-6BA0-E1BA-CDBE-66C8FF083B10}" type="slidenum">
              <a:rPr lang="ru-RU"/>
              <a:t>43</a:t>
            </a:fld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403701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412461" y="980728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784001" y="6584156"/>
            <a:ext cx="364870" cy="273844"/>
          </a:xfrm>
        </p:spPr>
        <p:txBody>
          <a:bodyPr/>
          <a:lstStyle/>
          <a:p>
            <a:pPr algn="ctr">
              <a:defRPr/>
            </a:pPr>
            <a:fld id="{D5B631F7-67AC-40A4-9B36-8ECCB5FF2FAE}" type="slidenum">
              <a:rPr lang="ru-RU"/>
              <a:t>5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07504" y="147921"/>
            <a:ext cx="88808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ТОП медицинских организаций по количеству дефектов, выявленных </a:t>
            </a:r>
            <a:endParaRPr/>
          </a:p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по результатам ЭКМП случаев с летальным исходом</a:t>
            </a:r>
            <a:endParaRPr sz="2000"/>
          </a:p>
        </p:txBody>
      </p:sp>
      <p:sp>
        <p:nvSpPr>
          <p:cNvPr id="8" name="Прямоугольник 11"/>
          <p:cNvSpPr/>
          <p:nvPr/>
        </p:nvSpPr>
        <p:spPr bwMode="auto">
          <a:xfrm>
            <a:off x="7909442" y="6389294"/>
            <a:ext cx="996152" cy="3536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  <a:prstDash val="solid"/>
          </a:ln>
        </p:spPr>
        <p:txBody>
          <a:bodyPr wrap="square" tIns="36000" anchor="ctr">
            <a:noAutofit/>
          </a:bodyPr>
          <a:lstStyle/>
          <a:p>
            <a:pPr algn="ctr">
              <a:spcAft>
                <a:spcPts val="599"/>
              </a:spcAft>
              <a:defRPr/>
            </a:pPr>
            <a:r>
              <a:rPr lang="ru-RU" sz="1600" b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39,7</a:t>
            </a:r>
            <a:endParaRPr sz="16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2000" y="1186159"/>
          <a:ext cx="8640000" cy="5144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280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1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1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организации</a:t>
                      </a:r>
                      <a:endParaRPr sz="1300" b="1" i="0" u="none" strike="noStrike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L w="19049" algn="ctr">
                      <a:solidFill>
                        <a:schemeClr val="accent1"/>
                      </a:solidFill>
                    </a:lnL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1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летальные случаи</a:t>
                      </a:r>
                      <a:endParaRPr sz="1300" b="1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1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взято на ЭКМП</a:t>
                      </a:r>
                      <a:endParaRPr sz="1300" b="1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3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взятых на ЭКМП</a:t>
                      </a:r>
                      <a:endParaRPr sz="1300" b="1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3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дефектов 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1" i="0" u="none" strike="noStrike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дефектов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8381" marR="8381" marT="8381" marB="0" anchor="ctr"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"ПКБ ИМ. ПРОФ. РОЗАНОВА В.Н."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582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456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78,4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356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78,1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"БАЛАШИХИНСКАЯ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814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447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54,9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336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75,2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856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"СЕРГИЕВО-ПОСАДСКАЯ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958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713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74,4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500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70,1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"ШАТУРСКАЯ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195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148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75,9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99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66,9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"ЩЕЛКОВСКАЯ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825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631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76,5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421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66,7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"ДОЛГОПРУДНЕНСКАЯ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682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523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76,7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320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61,2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"ПОДОЛЬСКАЯ ОКБ"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1 140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802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70,4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469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58,5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"ДУБНЕНСКАЯ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276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225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81,5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125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55,6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"ЕГОРЬЕВСКАЯ БОЛЬНИЦА"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493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368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74,6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203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55,2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ГБУЗ МО "ЛЮБЕРЕЦКАЯ ОБ"</a:t>
                      </a:r>
                      <a:endParaRPr/>
                    </a:p>
                  </a:txBody>
                  <a:tcPr marL="72000" marR="72000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850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720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84,7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latin typeface="Times New Roman"/>
                          <a:cs typeface="Times New Roman"/>
                        </a:rPr>
                        <a:t>393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1" u="none" strike="noStrike">
                          <a:latin typeface="Times New Roman"/>
                          <a:cs typeface="Times New Roman"/>
                        </a:rPr>
                        <a:t>54,6</a:t>
                      </a:r>
                      <a:endParaRPr/>
                    </a:p>
                  </a:txBody>
                  <a:tcPr marL="9525" marR="9525" marT="9525" marB="0" anchor="ctr">
                    <a:lnL w="19049" algn="ctr">
                      <a:solidFill>
                        <a:schemeClr val="accent1"/>
                      </a:solidFill>
                    </a:lnL>
                    <a:lnR w="19049" algn="ctr">
                      <a:solidFill>
                        <a:schemeClr val="accent1"/>
                      </a:solidFill>
                    </a:lnR>
                    <a:lnT w="19049" algn="ctr">
                      <a:solidFill>
                        <a:schemeClr val="accent1"/>
                      </a:solidFill>
                    </a:lnT>
                    <a:lnB w="19049" algn="ctr">
                      <a:solidFill>
                        <a:schemeClr val="accent1"/>
                      </a:solidFill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323528" y="2852936"/>
            <a:ext cx="4248472" cy="3600400"/>
          </a:xfrm>
          <a:prstGeom prst="rect">
            <a:avLst/>
          </a:prstGeom>
          <a:ln>
            <a:solidFill>
              <a:srgbClr val="0D7CC1"/>
            </a:solidFill>
          </a:ln>
        </p:spPr>
        <p:txBody>
          <a:bodyPr>
            <a:noAutofit/>
          </a:bodyPr>
          <a:lstStyle/>
          <a:p>
            <a:pPr>
              <a:defRPr/>
            </a:pPr>
            <a:r>
              <a:rPr lang="ru-RU" sz="16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п.22 Внеплановая медико-экономическая экспертиза проводится в  случаях </a:t>
            </a:r>
            <a:br>
              <a:rPr lang="ru-RU" sz="16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16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оказания медицинской помощи по профилю "онкология" с применением лекарственной противоопухолевой терапии, коэффициент относительной затратоемкости оказания которой превышает значение 5, в части своевременности назначения и проведения диагностических исследований и лечебных мероприятий, консилиума врачей после первичного установления онкологического заболевания, соблюдения цикличности и полноты проведения лекарственной противоопухолевой терапии</a:t>
            </a:r>
            <a:endParaRPr lang="ru-RU" sz="3200">
              <a:solidFill>
                <a:schemeClr val="tx2">
                  <a:lumMod val="75000"/>
                </a:scheme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3" name="Заголовок 1"/>
          <p:cNvSpPr txBox="1"/>
          <p:nvPr/>
        </p:nvSpPr>
        <p:spPr bwMode="auto">
          <a:xfrm>
            <a:off x="4788024" y="2852936"/>
            <a:ext cx="4032449" cy="3600400"/>
          </a:xfrm>
          <a:prstGeom prst="rect">
            <a:avLst/>
          </a:prstGeom>
          <a:ln>
            <a:solidFill>
              <a:srgbClr val="0D7CC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br>
              <a:rPr lang="ru-RU" sz="1600">
                <a:latin typeface="Times New Roman"/>
                <a:cs typeface="Times New Roman"/>
              </a:rPr>
            </a:br>
            <a:r>
              <a:rPr lang="ru-RU" sz="160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п.35. Внеплановые целевые ЭКМП проводятся по случаям, отобранным по результатам медико-экономической экспертизы, в том числе при выявлении нарушений при оказании медицинской помощи по профилю "онкология" с применением лекарственной противоопухолевой терапии</a:t>
            </a:r>
            <a:endParaRPr lang="ru-RU" sz="3200">
              <a:solidFill>
                <a:schemeClr val="tx2">
                  <a:lumMod val="75000"/>
                </a:scheme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4" name="Заголовок 1"/>
          <p:cNvSpPr txBox="1"/>
          <p:nvPr/>
        </p:nvSpPr>
        <p:spPr bwMode="auto">
          <a:xfrm>
            <a:off x="257954" y="944725"/>
            <a:ext cx="8628092" cy="13681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600" b="1">
                <a:solidFill>
                  <a:srgbClr val="0070C0"/>
                </a:solidFill>
                <a:latin typeface="Times New Roman"/>
                <a:cs typeface="Times New Roman"/>
              </a:rPr>
              <a:t>Приказ МЗРФ от 19.03.2021  №231н </a:t>
            </a:r>
            <a:br>
              <a:rPr lang="ru-RU" sz="1600" b="1">
                <a:solidFill>
                  <a:srgbClr val="0070C0"/>
                </a:solidFill>
                <a:latin typeface="Times New Roman"/>
                <a:cs typeface="Times New Roman"/>
              </a:rPr>
            </a:br>
            <a:r>
              <a:rPr lang="ru-RU" sz="1600" b="1">
                <a:solidFill>
                  <a:srgbClr val="0070C0"/>
                </a:solidFill>
                <a:latin typeface="Times New Roman"/>
                <a:cs typeface="Times New Roman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</a:r>
            <a:endParaRPr lang="ru-RU" sz="1600" b="1">
              <a:solidFill>
                <a:srgbClr val="0070C0"/>
              </a:solidFill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85645" y="908720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Стрелка: вниз 5"/>
          <p:cNvSpPr/>
          <p:nvPr/>
        </p:nvSpPr>
        <p:spPr bwMode="auto">
          <a:xfrm>
            <a:off x="2105726" y="2384884"/>
            <a:ext cx="666073" cy="39604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: вниз 6"/>
          <p:cNvSpPr/>
          <p:nvPr/>
        </p:nvSpPr>
        <p:spPr bwMode="auto">
          <a:xfrm>
            <a:off x="6471211" y="2384884"/>
            <a:ext cx="666073" cy="39604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D8C38DA-6BA0-E1BA-CDBE-66C8FF083B10}" type="slidenum">
              <a:rPr lang="ru-RU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6</a:t>
            </a:fld>
            <a:endParaRPr lang="ru-RU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Районы Московской области / Карты районов, городов и сёл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40982" y="138403"/>
            <a:ext cx="85725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2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Количество пациентов с онкологическими заболеваниями, обращавшихся за медицинской помощью за 9 месяцев 2025 года</a:t>
            </a:r>
            <a:endParaRPr/>
          </a:p>
        </p:txBody>
      </p: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>
            <a:off x="340982" y="1052736"/>
            <a:ext cx="8564612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 bwMode="auto">
          <a:xfrm>
            <a:off x="539552" y="6237311"/>
            <a:ext cx="8136904" cy="450519"/>
          </a:xfrm>
          <a:prstGeom prst="rect">
            <a:avLst/>
          </a:prstGeom>
          <a:solidFill>
            <a:srgbClr val="E7EF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 Поставлены на диспансерное наблюдение </a:t>
            </a:r>
            <a:r>
              <a:rPr lang="en-US">
                <a:solidFill>
                  <a:schemeClr val="tx1"/>
                </a:solidFill>
              </a:rPr>
              <a:t>1</a:t>
            </a:r>
            <a:r>
              <a:rPr lang="ru-RU">
                <a:solidFill>
                  <a:schemeClr val="tx1"/>
                </a:solidFill>
              </a:rPr>
              <a:t>3</a:t>
            </a:r>
            <a:r>
              <a:rPr lang="en-US">
                <a:solidFill>
                  <a:schemeClr val="tx1"/>
                </a:solidFill>
              </a:rPr>
              <a:t>9 266</a:t>
            </a:r>
            <a:r>
              <a:rPr lang="ru-RU">
                <a:solidFill>
                  <a:schemeClr val="tx1"/>
                </a:solidFill>
              </a:rPr>
              <a:t> человек  (</a:t>
            </a:r>
            <a:r>
              <a:rPr lang="ru-RU" i="1">
                <a:solidFill>
                  <a:schemeClr val="tx1"/>
                </a:solidFill>
              </a:rPr>
              <a:t>9</a:t>
            </a:r>
            <a:r>
              <a:rPr lang="en-US" i="1">
                <a:solidFill>
                  <a:schemeClr val="tx1"/>
                </a:solidFill>
              </a:rPr>
              <a:t>2</a:t>
            </a:r>
            <a:r>
              <a:rPr lang="ru-RU" i="1">
                <a:solidFill>
                  <a:schemeClr val="tx1"/>
                </a:solidFill>
              </a:rPr>
              <a:t>,</a:t>
            </a:r>
            <a:r>
              <a:rPr lang="en-US" i="1">
                <a:solidFill>
                  <a:schemeClr val="tx1"/>
                </a:solidFill>
              </a:rPr>
              <a:t>1</a:t>
            </a:r>
            <a:r>
              <a:rPr lang="ru-RU" i="1">
                <a:solidFill>
                  <a:schemeClr val="tx1"/>
                </a:solidFill>
              </a:rPr>
              <a:t>%</a:t>
            </a:r>
            <a:r>
              <a:rPr lang="ru-RU">
                <a:solidFill>
                  <a:schemeClr val="tx1"/>
                </a:solidFill>
              </a:rPr>
              <a:t>)</a:t>
            </a:r>
            <a:endParaRPr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627784" y="1258754"/>
            <a:ext cx="6048672" cy="1378151"/>
          </a:xfrm>
          <a:prstGeom prst="rect">
            <a:avLst/>
          </a:prstGeom>
          <a:solidFill>
            <a:srgbClr val="DDE9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5000"/>
              </a:lnSpc>
              <a:defRPr/>
            </a:pPr>
            <a:r>
              <a:rPr lang="ru-RU">
                <a:solidFill>
                  <a:schemeClr val="tx1"/>
                </a:solidFill>
              </a:rPr>
              <a:t>Обращались за медицинской помощью с онкологическими заболеваниями (</a:t>
            </a:r>
            <a:r>
              <a:rPr lang="en-US">
                <a:solidFill>
                  <a:schemeClr val="tx1"/>
                </a:solidFill>
              </a:rPr>
              <a:t>C00-C97, D00-D09)</a:t>
            </a:r>
            <a:r>
              <a:rPr lang="ru-RU">
                <a:solidFill>
                  <a:schemeClr val="tx1"/>
                </a:solidFill>
              </a:rPr>
              <a:t> – </a:t>
            </a:r>
            <a:r>
              <a:rPr lang="en-US">
                <a:solidFill>
                  <a:schemeClr val="tx1"/>
                </a:solidFill>
              </a:rPr>
              <a:t>151 22</a:t>
            </a:r>
            <a:r>
              <a:rPr lang="ru-RU">
                <a:solidFill>
                  <a:schemeClr val="tx1"/>
                </a:solidFill>
              </a:rPr>
              <a:t>5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человек </a:t>
            </a:r>
            <a:endParaRPr/>
          </a:p>
          <a:p>
            <a:pPr>
              <a:lnSpc>
                <a:spcPct val="125000"/>
              </a:lnSpc>
              <a:defRPr/>
            </a:pPr>
            <a:r>
              <a:rPr lang="ru-RU">
                <a:solidFill>
                  <a:schemeClr val="tx1"/>
                </a:solidFill>
              </a:rPr>
              <a:t>(</a:t>
            </a:r>
            <a:r>
              <a:rPr lang="ru-RU" b="1" i="1">
                <a:solidFill>
                  <a:schemeClr val="tx1"/>
                </a:solidFill>
              </a:rPr>
              <a:t>1,8 %</a:t>
            </a:r>
            <a:r>
              <a:rPr lang="ru-RU">
                <a:solidFill>
                  <a:schemeClr val="tx1"/>
                </a:solidFill>
              </a:rPr>
              <a:t> от численности застрахованных)</a:t>
            </a:r>
            <a:endParaRPr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2874277"/>
          <a:ext cx="8136904" cy="3168000"/>
        </p:xfrm>
        <a:graphic>
          <a:graphicData uri="http://schemas.openxmlformats.org/drawingml/2006/table">
            <a:tbl>
              <a:tblPr/>
              <a:tblGrid>
                <a:gridCol w="6974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Злокачественные новообразования губы, полости рта и глотки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(C00-C14)</a:t>
                      </a:r>
                      <a:endParaRPr/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2 88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Злокачественные органов пищеварения (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C15-C26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/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23 759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Злокачественные органов дыхания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 грудной клетки (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C3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-C39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/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6 995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Злокачественные новообразования костей и суставных хрящей, мягких тканей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C4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-C49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18 097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Злокачественные женских половых органов (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C50-C58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nn-NO" sz="13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52 120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Злокачественные мужских половых органов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C60-C63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nn-NO" sz="13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299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Злокачественные мочевыводящих органов (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C6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-C6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8)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nn-NO" sz="13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10 195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злокачественные новообразования кожи (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C6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-C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97,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D00-D09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nn-NO" sz="13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80000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19 873</a:t>
                      </a:r>
                      <a:endParaRPr/>
                    </a:p>
                  </a:txBody>
                  <a:tcPr marL="9525" marR="9525" marT="9525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4339" y="1142274"/>
            <a:ext cx="2541289" cy="16612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 bwMode="auto">
          <a:xfrm>
            <a:off x="539552" y="2874277"/>
            <a:ext cx="8136904" cy="3167981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D8C38DA-6BA0-E1BA-CDBE-66C8FF083B10}" type="slidenum">
              <a:rPr lang="ru-RU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7</a:t>
            </a:fld>
            <a:endParaRPr lang="ru-RU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 bwMode="auto">
          <a:xfrm>
            <a:off x="1676391" y="2519291"/>
            <a:ext cx="5562617" cy="3267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1" i="1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Проверено случаев от принятых к оплате счетов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1051393" y="2956485"/>
            <a:ext cx="1425956" cy="4155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7</a:t>
            </a: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,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5018193" y="2955490"/>
            <a:ext cx="1421238" cy="41505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1,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6</a:t>
            </a: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1054998" y="1283314"/>
            <a:ext cx="3070811" cy="4204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1" i="1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МЭЭ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5018193" y="1283314"/>
            <a:ext cx="3070811" cy="42173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1" i="1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ЭКМП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1051393" y="4024006"/>
            <a:ext cx="1425956" cy="4202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4,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</a:t>
            </a: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5013472" y="4022497"/>
            <a:ext cx="1421238" cy="42028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7</a:t>
            </a: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,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</a:t>
            </a: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790691" y="3549087"/>
            <a:ext cx="5562617" cy="35163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1" i="1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Выявлено дефектов от проверенных случаев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1417463" y="4552682"/>
            <a:ext cx="6309071" cy="39411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1" i="1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Финансовые санкции, примененные по результатам МЭЭ и ЭКМП 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677347" y="5143361"/>
            <a:ext cx="1800003" cy="10370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72 102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,8</a:t>
            </a: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0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тыс. рублей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или </a:t>
            </a:r>
            <a:r>
              <a:rPr lang="ru-RU" sz="1300" b="1" i="0" u="sng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0,5 %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от оплаченных счетов 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 bwMode="auto">
          <a:xfrm>
            <a:off x="4645848" y="5139019"/>
            <a:ext cx="1800003" cy="10520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 </a:t>
            </a: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81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579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,6</a:t>
            </a: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9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тыс. рублей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или </a:t>
            </a:r>
            <a:r>
              <a:rPr lang="ru-RU" sz="1300" b="1" i="0" u="sng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0,</a:t>
            </a:r>
            <a:r>
              <a:rPr lang="en-US" sz="1300" b="1" i="0" u="sng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6</a:t>
            </a:r>
            <a:r>
              <a:rPr lang="ru-RU" sz="1300" b="1" i="0" u="sng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%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от оплаченных счетов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2699851" y="2956484"/>
            <a:ext cx="1425956" cy="4155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24,4 %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2696626" y="4024005"/>
            <a:ext cx="1425956" cy="4202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3,1 %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2696626" y="5152390"/>
            <a:ext cx="1800003" cy="104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0</a:t>
            </a: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4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065,</a:t>
            </a:r>
            <a:r>
              <a:rPr lang="en-US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тыс. рублей или </a:t>
            </a:r>
            <a:r>
              <a:rPr lang="ru-RU" sz="1300" b="1" i="0" u="sng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0,5 %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от оплаченных счетов 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6660232" y="2956939"/>
            <a:ext cx="1428772" cy="40805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1,6%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6670363" y="4024005"/>
            <a:ext cx="1428772" cy="41877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20,6 %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6673283" y="5135903"/>
            <a:ext cx="1941065" cy="105201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116 090,32 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тыс. рублей или </a:t>
            </a:r>
            <a:r>
              <a:rPr lang="ru-RU" sz="1300" b="1" i="0" u="sng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0,6 %</a:t>
            </a: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от оплаченных счетов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1054998" y="1866981"/>
            <a:ext cx="1425958" cy="510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9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месяцев </a:t>
            </a:r>
            <a:r>
              <a:rPr lang="en-US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 </a:t>
            </a:r>
            <a:endParaRPr lang="ru-RU" sz="1400" b="1" i="0" u="none" strike="noStrike" cap="none" spc="0">
              <a:ln>
                <a:noFill/>
              </a:ln>
              <a:solidFill>
                <a:prstClr val="black"/>
              </a:solidFill>
              <a:latin typeface="Times New Roman"/>
              <a:ea typeface="+mn-ea"/>
              <a:cs typeface="Times New Roman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2025 года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2701757" y="1862592"/>
            <a:ext cx="1425958" cy="5158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2024 год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5013472" y="1862592"/>
            <a:ext cx="1425958" cy="51461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9 месяцев 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2025 года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6660232" y="1862592"/>
            <a:ext cx="1425958" cy="51584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400" b="1" i="0" u="none" strike="noStrike" cap="none" spc="0">
                <a:ln>
                  <a:noFill/>
                </a:ln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2024 год</a:t>
            </a:r>
            <a:endParaRPr sz="18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Стрелка: вниз 1"/>
          <p:cNvSpPr/>
          <p:nvPr/>
        </p:nvSpPr>
        <p:spPr bwMode="auto">
          <a:xfrm>
            <a:off x="2236450" y="3076281"/>
            <a:ext cx="34289" cy="173468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35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2" name="Стрелка: вниз 51"/>
          <p:cNvSpPr/>
          <p:nvPr/>
        </p:nvSpPr>
        <p:spPr bwMode="auto">
          <a:xfrm rot="10800000" flipH="1">
            <a:off x="6237302" y="4140099"/>
            <a:ext cx="34289" cy="16995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35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8" name="Стрелка: вниз 37"/>
          <p:cNvSpPr/>
          <p:nvPr/>
        </p:nvSpPr>
        <p:spPr bwMode="auto">
          <a:xfrm>
            <a:off x="2207368" y="5575173"/>
            <a:ext cx="34289" cy="173468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350" b="0" i="0" u="none" strike="noStrike" cap="none" spc="0">
              <a:ln>
                <a:noFill/>
              </a:ln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330894" y="222027"/>
            <a:ext cx="8654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 spc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  <a:t>Результаты контрольно-экспертных мероприятий по случаям оказания медицинской помощи пациентам с онкологическими заболеваниями</a:t>
            </a:r>
            <a:endParaRPr sz="200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50" name="Прямая соединительная линия 49"/>
          <p:cNvCxnSpPr>
            <a:cxnSpLocks/>
          </p:cNvCxnSpPr>
          <p:nvPr/>
        </p:nvCxnSpPr>
        <p:spPr bwMode="auto">
          <a:xfrm>
            <a:off x="467544" y="1052736"/>
            <a:ext cx="843805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Номер слайда 5"/>
          <p:cNvSpPr txBox="1"/>
          <p:nvPr/>
        </p:nvSpPr>
        <p:spPr bwMode="auto"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D8C38DA-6BA0-E1BA-CDBE-66C8FF083B10}" type="slidenum">
              <a:rPr lang="ru-RU" sz="1200" b="0" i="0" u="none" strike="noStrike" cap="none" spc="0">
                <a:ln>
                  <a:noFill/>
                </a:ln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8</a:t>
            </a:fld>
            <a:endParaRPr lang="ru-RU" sz="1200" b="0" i="0" u="none" strike="noStrike" cap="none" spc="0">
              <a:ln>
                <a:noFill/>
              </a:ln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8" name="Стрелка: вниз 47"/>
          <p:cNvSpPr/>
          <p:nvPr/>
        </p:nvSpPr>
        <p:spPr bwMode="auto">
          <a:xfrm rot="10800000" flipH="1">
            <a:off x="2224514" y="4147622"/>
            <a:ext cx="34289" cy="16995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350" b="0" i="0" u="none" strike="noStrike" cap="none" spc="0">
              <a:ln>
                <a:noFill/>
              </a:ln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76456" y="6650927"/>
            <a:ext cx="452688" cy="207055"/>
          </a:xfrm>
        </p:spPr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>9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299535" y="929684"/>
            <a:ext cx="65186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200" b="1">
                <a:solidFill>
                  <a:schemeClr val="bg1"/>
                </a:solidFill>
                <a:latin typeface="Times New Roman"/>
                <a:cs typeface="Times New Roman"/>
              </a:rPr>
              <a:t>Нарушения, выявляемые на ЭКМП </a:t>
            </a:r>
            <a:endParaRPr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42899" y="1234040"/>
          <a:ext cx="8458200" cy="530665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012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5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Нарушения</a:t>
                      </a:r>
                      <a:endParaRPr lang="ru-RU" sz="10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Выявляемые дефекты оказания медицинской помощи</a:t>
                      </a:r>
                      <a:endParaRPr lang="ru-RU" sz="1000" b="1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3529">
                <a:tc>
                  <a:txBody>
                    <a:bodyPr/>
                    <a:lstStyle/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latin typeface="Times New Roman"/>
                          <a:cs typeface="Times New Roman"/>
                        </a:rPr>
                        <a:t>Код дефекта 3.2.1</a:t>
                      </a:r>
                      <a:r>
                        <a:rPr lang="ru-RU" sz="1100">
                          <a:latin typeface="Times New Roman"/>
                          <a:cs typeface="Times New Roman"/>
                        </a:rPr>
                        <a:t>. 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 в соответствии с порядками оказания медицинской помощи, стандартами медицинской помощи и (или) клиническими рекомендациями (протоколами лечения) по вопросам оказания медицинской помощи, </a:t>
                      </a:r>
                      <a:r>
                        <a:rPr lang="ru-RU" sz="1100" b="1">
                          <a:latin typeface="Times New Roman"/>
                          <a:cs typeface="Times New Roman"/>
                        </a:rPr>
                        <a:t>не повлиявшее на состояние здоровья </a:t>
                      </a:r>
                      <a:r>
                        <a:rPr lang="ru-RU" sz="1100">
                          <a:latin typeface="Times New Roman"/>
                          <a:cs typeface="Times New Roman"/>
                        </a:rPr>
                        <a:t>застрахованного лица </a:t>
                      </a: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отсутствие расчета разовой дозы химиотерапевтического препарата, обоснования режима химиотерапии, способа и кратности введения лекарственного препарата, длительности курса и обоснования назначения конкретного лекарственного средства или их комбинаций, предусмотренных клиническими рекомендациями;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отсутствие рекомендаций о конкретной дате явки для последующего курса химиотерапии, рекомендаций проведения контрольных лабораторных и инструментальных исследований и сроках их проведения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100" u="none" strike="noStrike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8920">
                <a:tc>
                  <a:txBody>
                    <a:bodyPr/>
                    <a:lstStyle/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Код дефекта 3.2.2. 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 в соответствии с порядками оказания медицинской помощи, стандартами медицинской помощи и (или) клиническими рекомендациями (протоколами лечения) по вопросам оказания медицинской помощи, </a:t>
                      </a:r>
                      <a:r>
                        <a:rPr lang="ru-RU" sz="1100" b="1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приведших к ухудшению </a:t>
                      </a: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состояния здоровья застрахованного лица, либо создавшее риск прогрессирования имеющегося заболевания, либо создавшее риск возникновения нового заболевания (за исключением случаев отказа застрахованного лица от лечения, оформленного в установленном порядке) </a:t>
                      </a:r>
                      <a:endParaRPr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введение химиопрепарата в дозе, не соответствующей расчету по площади поверхности тела или массе тела пациента, предусмотренному действующими клиническими рекомендациями Ассоциации онкологов России;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необоснованные объективными причинами нарушения дозо-интервальных требований Клинических рекомендаций;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отсутствие полнообъемной и своевременной поддерживающей терапии и терапии, направленной на профилактику осложнений химиотерапии;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невыполнение требований своевременности начала, окончания и возобновления очередного цикла введения химиопрепаратов (гормонотерапии, таргетной терапии) или лучевой терапии, предусмотренных Клиническими рекомендациями Ассоциации онкологов России;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несоблюдение сроков лечения курсами химиотерапии;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отсутствие данных о коррекции сопутствующих заболеваний; </a:t>
                      </a:r>
                      <a:endParaRPr/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100" u="none" strike="noStrike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- невыполнение показанных контрольных лабораторных и инструментальных исследований </a:t>
                      </a:r>
                      <a:endParaRPr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>
            <a:off x="395536" y="980728"/>
            <a:ext cx="8567711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32"/>
          <p:cNvSpPr/>
          <p:nvPr/>
        </p:nvSpPr>
        <p:spPr bwMode="auto">
          <a:xfrm>
            <a:off x="287524" y="194441"/>
            <a:ext cx="85689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Примеры выявленных дефектов при проведении ЭКМП, оказанной пациентам с онкологическими заболеваниями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7483</Words>
  <Application>Microsoft Office PowerPoint</Application>
  <DocSecurity>0</DocSecurity>
  <PresentationFormat>Экран (4:3)</PresentationFormat>
  <Paragraphs>1995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43</vt:i4>
      </vt:variant>
    </vt:vector>
  </HeadingPairs>
  <TitlesOfParts>
    <vt:vector size="45" baseType="lpstr">
      <vt:lpstr>Тема Office</vt:lpstr>
      <vt:lpstr>1_Тема Office</vt:lpstr>
      <vt:lpstr>Результаты контрольно-экспертных мероприятий, проведенных СМО на территории  Московской области, в том числе   по поручениям МЗРФ, ФФОМС, ТФОМС МО  за 9 месяцев 2025 года</vt:lpstr>
      <vt:lpstr>Презентация PowerPoint</vt:lpstr>
      <vt:lpstr>Приказ МЗРФ от 19.03.2021  №231н  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vt:lpstr>
      <vt:lpstr>Презентация PowerPoint</vt:lpstr>
      <vt:lpstr>Презентация PowerPoint</vt:lpstr>
      <vt:lpstr>п.22 Внеплановая медико-экономическая экспертиза проводится в  случаях  оказания медицинской помощи по профилю "онкология" с применением лекарственной противоопухолевой терапии, коэффициент относительной затратоемкости оказания которой превышает значение 5, в части своевременности назначения и проведения диагностических исследований и лечебных мероприятий, консилиума врачей после первичного установления онкологического заболевания, соблюдения цикличности и полноты проведения лекарственной противоопухолевой терапии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экспертизы случаев ДВН, в которых не были выявлены онкологические заболевания, сахарный диабет, БСК, ХБ нижних дыхательных путей, болезни пищевода, желудка и двенадцатиперстной кишки  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ЭКМП по случаям экстракорпорального оплодотворения (январь - август 2025)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ЭКМП по случаям оказания медицинской помощи, связанной с проведением пассивной иммунизации против респираторно-синцитиальной вирусной инфекции детям до 2 лет с факторами риска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ЭКМП по случаям оказания медицинской помощи пациентам с сахарным диабетом 1 и 2 типов в возрасте до 18 лет, 18 лет и старше, состоящим под диспансерным наблюдением (январь - сентябрь 2025) </vt:lpstr>
      <vt:lpstr>Презентация PowerPoint</vt:lpstr>
      <vt:lpstr>Презентация PowerPoint</vt:lpstr>
      <vt:lpstr>Результаты ЭКМП по случаям с переломом проксимального отдела бедренной кости у застрахованных лиц старше 60 лет </vt:lpstr>
      <vt:lpstr>             Проверено - 2 634 случаев                              Выявлено 971 нарушения (38,9%)</vt:lpstr>
      <vt:lpstr>Результаты ЭКМП по случаям ЭКМП по случаям медицинской помощи, оказанной застрахованным лицам с диагнозом «Ишемическая болезнь сердца» (коды по МКБ-10 I20.0, I21, I22, I24.0 и I25) январь - август 2025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Территориальный фонд обязательного медицинского страхования Московской области</dc:title>
  <dc:subject/>
  <dc:creator>Приходько Елена Николаевна</dc:creator>
  <cp:keywords/>
  <dc:description/>
  <cp:lastModifiedBy>Valery Sinyakov</cp:lastModifiedBy>
  <cp:revision>1352</cp:revision>
  <dcterms:created xsi:type="dcterms:W3CDTF">2018-07-17T15:33:07Z</dcterms:created>
  <dcterms:modified xsi:type="dcterms:W3CDTF">2025-11-27T17:24:37Z</dcterms:modified>
  <cp:category/>
  <dc:identifier/>
  <cp:contentStatus/>
  <dc:language/>
  <cp:version/>
</cp:coreProperties>
</file>